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07" r:id="rId2"/>
    <p:sldId id="257" r:id="rId3"/>
    <p:sldId id="291" r:id="rId4"/>
    <p:sldId id="258" r:id="rId5"/>
    <p:sldId id="292" r:id="rId6"/>
    <p:sldId id="259" r:id="rId7"/>
    <p:sldId id="261" r:id="rId8"/>
    <p:sldId id="29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94" r:id="rId18"/>
    <p:sldId id="270" r:id="rId19"/>
    <p:sldId id="309" r:id="rId20"/>
    <p:sldId id="260" r:id="rId21"/>
    <p:sldId id="299" r:id="rId22"/>
    <p:sldId id="298" r:id="rId23"/>
    <p:sldId id="272" r:id="rId24"/>
    <p:sldId id="302" r:id="rId25"/>
    <p:sldId id="301" r:id="rId26"/>
    <p:sldId id="273" r:id="rId27"/>
    <p:sldId id="314" r:id="rId28"/>
    <p:sldId id="279" r:id="rId29"/>
    <p:sldId id="311" r:id="rId30"/>
    <p:sldId id="274" r:id="rId31"/>
    <p:sldId id="315" r:id="rId32"/>
    <p:sldId id="312" r:id="rId33"/>
    <p:sldId id="303" r:id="rId34"/>
    <p:sldId id="275" r:id="rId35"/>
    <p:sldId id="276" r:id="rId36"/>
    <p:sldId id="277" r:id="rId37"/>
    <p:sldId id="278" r:id="rId38"/>
    <p:sldId id="313" r:id="rId39"/>
    <p:sldId id="280" r:id="rId40"/>
    <p:sldId id="281" r:id="rId41"/>
    <p:sldId id="283" r:id="rId42"/>
    <p:sldId id="282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6" r:id="rId51"/>
    <p:sldId id="295" r:id="rId52"/>
    <p:sldId id="271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63" autoAdjust="0"/>
    <p:restoredTop sz="94689"/>
  </p:normalViewPr>
  <p:slideViewPr>
    <p:cSldViewPr snapToGrid="0">
      <p:cViewPr varScale="1">
        <p:scale>
          <a:sx n="120" d="100"/>
          <a:sy n="120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55C8E-7FFD-4A68-BC58-D653C1854EDA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4F058-97CD-46EF-A740-A41237E68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04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44302-2966-9A0D-5F53-9458C15C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8DAA62-DAB2-3383-CA28-2EBB7FEE45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125BD-8E71-DAAE-10F4-0AF43F0185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AAEC98-E9B8-807A-FE8F-A34496764F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F058-97CD-46EF-A740-A41237E68A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4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F058-97CD-46EF-A740-A41237E68A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79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8FDFF-9967-E0BB-5184-7FB3CFC1D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A3F34-10E2-E96E-DB05-3B770DE8F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A43319-37E3-B252-7C55-B57EB0A792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62E0B2-CBEE-13E2-313C-D8160C616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24F058-97CD-46EF-A740-A41237E68A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2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C38E8-ADB1-6F20-61FE-B0F385826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21369-ABD5-51AF-B5DD-BBA591F86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26891-5D81-7BEA-AEF3-F8D2DBBA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2AE7B-3C16-F5BE-3EA6-9D1AC0E6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03553-253D-4B69-C1E5-BE799795A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02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22F32-5C80-CF2E-9F61-C2043EA49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84AD03-A745-3FB1-C34A-CFFF2DF54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63104-CD1F-29BA-F3B7-58669C67D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F2D76E-FEDE-CDD9-B90D-25038EAF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821CC-947F-7101-E038-373DF88F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6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E61480-ECEB-9866-F744-2CE60596B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307D8-B8C3-EF0C-7816-692C2206E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73155-AEE0-E44B-BC5E-548015E42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96579-F05D-6D8C-6C9D-F7623438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00155-D6DA-CD68-5381-B240AC07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0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6463-C351-B6B1-2026-2AA76AF17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356E-C551-1372-279E-277AC51A2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722D9-397A-BC08-CEFA-D58CAE0BF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F3D7E-7B2F-8751-C0DE-AB9A9CBB1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B3587-540C-EBFA-FF46-46839F9B5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0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07D0-07E9-DD8E-2FCA-CCB885525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37CC7-9ECA-7B8F-4BF8-9A9DB8726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907FD-4F1A-38A2-0133-8F45F364B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119B5-3733-0A6A-651B-16193E2E6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96D4E-D631-C2A2-19AA-02BA5B0C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87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9C66-48DA-BF8E-530A-28D50BF4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1454-AD86-8580-12DE-19445DA61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650E0-B1FA-DE5E-2674-5C5508E4C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0B5F8-1CF4-4B8A-92F1-1FA364130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5DF4E-3AAF-511F-4E56-08DF45530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64B8C-D21B-8C7F-5BBB-78CF9AEC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51D7-89B9-D3D2-6422-32E4CC9F9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74BED-6C9B-230D-3F51-F2C19C321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3C5F6-6C20-AF3F-77C0-3044B1A46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ED8275-82FF-0ED1-4FF5-3F372FF3B3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04384-6F76-5686-9DA0-4E7644B99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3265E-A3D7-541A-0F1E-F1D0D029C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AC271-9F06-66F6-6B9B-217C3DC30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18EF3-B1D2-1E95-1D21-76628777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21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EA55-3BC5-637A-7CFC-EBD8AF29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20AE50-2628-235E-3246-056FC135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804DE-5C11-7FC5-F168-5170144B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C8E44-7FCD-DEEB-00EF-AEA3D9AE4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2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75B07-7841-D86C-C3DE-60261A73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CF7A8-00D8-F7CB-4764-A11137D88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50E00-5461-4FC5-925B-41754444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1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B8EE6-72F6-21F0-B80E-00629501B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D58E3-518E-AF7F-A4D7-B64DF0005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BF4D4C-1B30-51C1-9549-0536153D9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3048B-7481-ACD1-287F-45B0F298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FC576E-48BC-7126-AD25-9FD27DC21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2B1E8-3FC9-F078-109B-068EF919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05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502A-FF74-0724-62C0-487681B9E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68E0DB-A135-6C03-A843-A690161BE5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26F0B5-67DD-0D19-A369-09361158D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20CC0-4FE9-3979-E0F5-B0617288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A1ED2-B6FF-A12C-4E1C-1C87FB9EC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6338C-756D-1BC7-34B4-5E4E91164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7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A47A06-6F84-9A23-E1B6-EE09B47E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380FC-2A30-6F04-75E6-BF929599F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A2A7-32B0-4A1D-62C6-F3DED9475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84D4CC-2E99-459E-B05C-6EBBCDBDB419}" type="datetimeFigureOut">
              <a:rPr lang="en-US" smtClean="0"/>
              <a:t>2/4/25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E892D-8097-6C85-BF5A-BFAF5E7F1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F383B-0962-4039-4DAF-0C267C611F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FF1DD-2899-487C-98D6-CAB8F6678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00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kbharti.github.io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3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Relationship Id="rId9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1.png"/><Relationship Id="rId5" Type="http://schemas.openxmlformats.org/officeDocument/2006/relationships/image" Target="../media/image41.png"/><Relationship Id="rId10" Type="http://schemas.openxmlformats.org/officeDocument/2006/relationships/image" Target="../media/image50.png"/><Relationship Id="rId4" Type="http://schemas.openxmlformats.org/officeDocument/2006/relationships/image" Target="../media/image400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A3E43-5A99-1BE3-A270-06CA0EC1F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67467"/>
            <a:ext cx="12192000" cy="1564849"/>
          </a:xfrm>
        </p:spPr>
        <p:txBody>
          <a:bodyPr/>
          <a:lstStyle/>
          <a:p>
            <a:pPr algn="ctr"/>
            <a:r>
              <a:rPr lang="en-US" dirty="0"/>
              <a:t>In-Context Learning with Hypothesis Class Guidance</a:t>
            </a:r>
            <a:br>
              <a:rPr lang="en-US" dirty="0"/>
            </a:br>
            <a:r>
              <a:rPr lang="en-US" altLang="zh-CN" dirty="0"/>
              <a:t>(ICL-HCG)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8747-ABCE-28C6-7A21-38362A23F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42061"/>
            <a:ext cx="10515600" cy="2170571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 err="1"/>
              <a:t>Ziqian</a:t>
            </a:r>
            <a:r>
              <a:rPr lang="zh-CN" altLang="en-US" dirty="0"/>
              <a:t> </a:t>
            </a:r>
            <a:r>
              <a:rPr lang="en-US" altLang="zh-CN" dirty="0"/>
              <a:t>Lin,</a:t>
            </a:r>
            <a:r>
              <a:rPr lang="zh-CN" altLang="en-US" dirty="0"/>
              <a:t> </a:t>
            </a:r>
            <a:r>
              <a:rPr lang="en-US" dirty="0"/>
              <a:t>Shubham Kumar Bharti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Kangwook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47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A4781E-CD0A-5B4F-0475-53F325584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229A8-BD43-85A1-F08B-95538E49E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Unaligned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BF8B-DF88-79CC-0EA0-209994794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An Explanation of In-context Learning as Implicit Bayesian Inference</a:t>
            </a:r>
          </a:p>
          <a:p>
            <a:r>
              <a:rPr lang="en-US" sz="1800" dirty="0"/>
              <a:t>Induction head: In-Context Language Learning: Architectures and Algorithms</a:t>
            </a:r>
          </a:p>
          <a:p>
            <a:r>
              <a:rPr lang="en-US" sz="1800" dirty="0"/>
              <a:t>Causal: How Transformers Learn Causal Structure with Gradient Descent</a:t>
            </a:r>
          </a:p>
          <a:p>
            <a:r>
              <a:rPr lang="en-US" sz="1800" dirty="0"/>
              <a:t>…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99193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2787-EE2E-7CEE-4348-A55D9EEEB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336D-265C-9A9B-4C91-B6F2D3BB6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AAD9-6D93-299D-C7DB-9AC7C175B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92B64BE-E4A6-0E65-C36F-343A867C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91" y="2930951"/>
            <a:ext cx="8028593" cy="26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30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EF57D-4DED-EA27-512E-A8A8FED2F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74808-542D-670B-6A85-6F1EE252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00BEF-F42F-451B-E4FB-54006181E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r>
              <a:rPr lang="en-US" sz="1800" dirty="0"/>
              <a:t>Gradient descent: Transformers Learn In-Context by Gradient Descent</a:t>
            </a:r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00B611-8967-EC52-B0A5-D7CCB229C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69" y="3015327"/>
            <a:ext cx="10206550" cy="305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7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FAAEF-B0F8-D554-9BA1-29B0F6A4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28BE9-FBDC-CC8C-C292-4265891B0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AB53A-49A8-EB81-7B94-99B1B0CED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r>
              <a:rPr lang="en-US" sz="1800" dirty="0"/>
              <a:t>Gradient descent: Transformers Learn In-Context by Gradient Descent</a:t>
            </a:r>
          </a:p>
          <a:p>
            <a:r>
              <a:rPr lang="en-US" sz="1800" dirty="0"/>
              <a:t>Task Retrieval &amp; Learning: Dual Operating Modes of In-Context Learning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EA9C0-CF82-2C53-3951-27B337740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28" y="3312246"/>
            <a:ext cx="3341745" cy="2449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B8E20-55D1-0B17-104C-27F99915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626" y="3312246"/>
            <a:ext cx="4211550" cy="24498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ED903A-FF8C-E29F-3F7B-24AB9FF48AF3}"/>
              </a:ext>
            </a:extLst>
          </p:cNvPr>
          <p:cNvSpPr txBox="1"/>
          <p:nvPr/>
        </p:nvSpPr>
        <p:spPr>
          <a:xfrm>
            <a:off x="2613846" y="6003817"/>
            <a:ext cx="23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syntheitc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DDCD8-877D-4C61-97A4-E1D38D2EC218}"/>
              </a:ext>
            </a:extLst>
          </p:cNvPr>
          <p:cNvSpPr txBox="1"/>
          <p:nvPr/>
        </p:nvSpPr>
        <p:spPr>
          <a:xfrm>
            <a:off x="8025162" y="6003817"/>
            <a:ext cx="232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Real-world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9B70106-B09C-E8CE-38D7-2ABF702AFEB1}"/>
              </a:ext>
            </a:extLst>
          </p:cNvPr>
          <p:cNvSpPr/>
          <p:nvPr/>
        </p:nvSpPr>
        <p:spPr>
          <a:xfrm>
            <a:off x="5205766" y="4692608"/>
            <a:ext cx="1048215" cy="843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78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B1C94-6EEA-2EDF-2317-0A4FE453C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36988-1A90-55D5-02B0-C126C7CDE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9810-A517-F6C2-77D5-64980254A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r>
              <a:rPr lang="en-US" sz="1800" dirty="0"/>
              <a:t>Gradient descent: Transformers Learn In-Context by Gradient Descent</a:t>
            </a:r>
          </a:p>
          <a:p>
            <a:r>
              <a:rPr lang="en-US" sz="1800" dirty="0"/>
              <a:t>Task Retrieval &amp; Learning: Dual Operating Modes of In-Context Learning</a:t>
            </a:r>
          </a:p>
          <a:p>
            <a:r>
              <a:rPr lang="en-US" sz="1800" dirty="0"/>
              <a:t>Task Mixture: Transformers Can Learn Meta-skills for Task Generalization in In-Context Learning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C31CD-8A9E-9D2B-68BB-EC54C5145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02" y="3554049"/>
            <a:ext cx="68961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02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8BF1B-3682-8705-8FE5-A37BD09D4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CFB13-FA0A-234A-365B-D6A7C707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8C45A-5010-10F9-93DD-F6A90AACA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r>
              <a:rPr lang="en-US" sz="1800" dirty="0"/>
              <a:t>Gradient descent: Transformers Learn In-Context by Gradient Descent</a:t>
            </a:r>
          </a:p>
          <a:p>
            <a:r>
              <a:rPr lang="en-US" sz="1800" dirty="0"/>
              <a:t>Task Retrieval &amp; Learning: Dual Operating Modes of In-Context Learning</a:t>
            </a:r>
          </a:p>
          <a:p>
            <a:r>
              <a:rPr lang="en-US" sz="1800" dirty="0"/>
              <a:t>Task Mixture: Transformers Can Learn Meta-skills for Task Generalization in In-Context Learning</a:t>
            </a:r>
          </a:p>
          <a:p>
            <a:r>
              <a:rPr lang="en-US" sz="1800" dirty="0"/>
              <a:t>Task Composition</a:t>
            </a:r>
            <a:r>
              <a:rPr lang="en-US" sz="1800" dirty="0">
                <a:solidFill>
                  <a:srgbClr val="FF0000"/>
                </a:solidFill>
              </a:rPr>
              <a:t>*</a:t>
            </a:r>
            <a:r>
              <a:rPr lang="en-US" sz="1800" dirty="0"/>
              <a:t>: Compositional Capabilities of Autoregressive Transformers: A Study on Synthetic, Interpretable Tasks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5AC35-4B5E-3944-87A2-3977F265B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502" y="3825193"/>
            <a:ext cx="6491933" cy="25290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C8862B-01F8-A0A1-1344-7A468BEFA436}"/>
              </a:ext>
            </a:extLst>
          </p:cNvPr>
          <p:cNvSpPr txBox="1"/>
          <p:nvPr/>
        </p:nvSpPr>
        <p:spPr>
          <a:xfrm>
            <a:off x="838200" y="6354240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*</a:t>
            </a:r>
            <a:r>
              <a:rPr lang="en-US" sz="1800" dirty="0"/>
              <a:t> </a:t>
            </a:r>
            <a:r>
              <a:rPr lang="en-US" dirty="0"/>
              <a:t>m</a:t>
            </a:r>
            <a:r>
              <a:rPr lang="en-US" sz="1800" dirty="0"/>
              <a:t>eans there is no multiple </a:t>
            </a:r>
            <a:r>
              <a:rPr lang="en-US" sz="1800" dirty="0" err="1"/>
              <a:t>xy</a:t>
            </a:r>
            <a:r>
              <a:rPr lang="en-US" sz="1800" dirty="0"/>
              <a:t> pairs in the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743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683D2-933C-157B-2208-3C437F2B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41EBE-8B57-5BE3-F5A6-F6FCDA58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DAC63-4AF9-A69D-5FED-402F80569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66012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r>
              <a:rPr lang="en-US" sz="1800" dirty="0"/>
              <a:t>Gradient descent: Transformers Learn In-Context by Gradient Descent</a:t>
            </a:r>
          </a:p>
          <a:p>
            <a:r>
              <a:rPr lang="en-US" sz="1800" dirty="0"/>
              <a:t>Task Retrieval &amp; Learning: Dual Operating Modes of In-Context Learning</a:t>
            </a:r>
          </a:p>
          <a:p>
            <a:r>
              <a:rPr lang="en-US" sz="1800" dirty="0"/>
              <a:t>Task Mixture: Transformers Can Learn Meta-skills for Task Generalization in In-Context Learning</a:t>
            </a:r>
          </a:p>
          <a:p>
            <a:r>
              <a:rPr lang="en-US" sz="1800" dirty="0"/>
              <a:t>Task Composition</a:t>
            </a:r>
            <a:r>
              <a:rPr lang="en-US" sz="1800" dirty="0">
                <a:solidFill>
                  <a:srgbClr val="FF0000"/>
                </a:solidFill>
              </a:rPr>
              <a:t>*</a:t>
            </a:r>
            <a:r>
              <a:rPr lang="en-US" sz="1800" dirty="0"/>
              <a:t>: Compositional Capabilities of Autoregressive Transformers: A Study on Synthetic, Interpretable Tasks</a:t>
            </a:r>
          </a:p>
          <a:p>
            <a:r>
              <a:rPr lang="en-US" sz="1800" dirty="0"/>
              <a:t>CoT: How Do Nonlinear Transformers Acquire Generalization-Guaranteed CoT Ability?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B409C-B4F6-CE30-0C50-77B9475B29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861" r="37725" b="47175"/>
          <a:stretch/>
        </p:blipFill>
        <p:spPr>
          <a:xfrm>
            <a:off x="2487394" y="4867855"/>
            <a:ext cx="6041059" cy="333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E6610D-CFCE-C455-D1E3-AE2CC39744C6}"/>
              </a:ext>
            </a:extLst>
          </p:cNvPr>
          <p:cNvSpPr txBox="1"/>
          <p:nvPr/>
        </p:nvSpPr>
        <p:spPr>
          <a:xfrm>
            <a:off x="838200" y="6354240"/>
            <a:ext cx="609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*</a:t>
            </a:r>
            <a:r>
              <a:rPr lang="en-US" sz="1800" dirty="0"/>
              <a:t> </a:t>
            </a:r>
            <a:r>
              <a:rPr lang="en-US" dirty="0"/>
              <a:t>m</a:t>
            </a:r>
            <a:r>
              <a:rPr lang="en-US" sz="1800" dirty="0"/>
              <a:t>eans there is no multiple </a:t>
            </a:r>
            <a:r>
              <a:rPr lang="en-US" sz="1800" dirty="0" err="1"/>
              <a:t>xy</a:t>
            </a:r>
            <a:r>
              <a:rPr lang="en-US" sz="1800" dirty="0"/>
              <a:t> pairs in the study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1EA51-7F3A-4BCE-5776-343C4ACAC8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936" t="27861" b="48786"/>
          <a:stretch/>
        </p:blipFill>
        <p:spPr>
          <a:xfrm>
            <a:off x="2487394" y="5481928"/>
            <a:ext cx="3207426" cy="312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6B609-6A4B-F460-5BA1-066DA9EA0F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173" t="76433" r="78585" b="3076"/>
          <a:stretch/>
        </p:blipFill>
        <p:spPr>
          <a:xfrm>
            <a:off x="6458787" y="5556331"/>
            <a:ext cx="1284620" cy="274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8446C0-487C-4412-1264-65350909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655" t="50281" b="22101"/>
          <a:stretch/>
        </p:blipFill>
        <p:spPr>
          <a:xfrm>
            <a:off x="8006575" y="5508688"/>
            <a:ext cx="16826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12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B0A71-B775-9A0B-F351-E1E693051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2BCF-3C8B-2224-0235-910FE7DB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A207-6CF0-8CBC-8EDB-77F75B00D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566183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What Can Transformers Learn In-Context? A Case Study of Simple Function Classes</a:t>
            </a:r>
          </a:p>
          <a:p>
            <a:r>
              <a:rPr lang="en-US" sz="1800" dirty="0"/>
              <a:t>Gradient descent: Transformers Learn In-Context by Gradient Descent</a:t>
            </a:r>
          </a:p>
          <a:p>
            <a:r>
              <a:rPr lang="en-US" sz="1800" dirty="0"/>
              <a:t>Task Retrieval &amp; Learning: Dual Operating Modes of In-Context Learning</a:t>
            </a:r>
          </a:p>
          <a:p>
            <a:r>
              <a:rPr lang="en-US" sz="1800" dirty="0"/>
              <a:t>Task Mixture: Transformers Can Learn Meta-skills for Task Generalization in In-Context Learning</a:t>
            </a:r>
          </a:p>
          <a:p>
            <a:r>
              <a:rPr lang="en-US" sz="1800" dirty="0"/>
              <a:t>Task Composition</a:t>
            </a:r>
            <a:r>
              <a:rPr lang="en-US" sz="1800" dirty="0">
                <a:solidFill>
                  <a:srgbClr val="FF0000"/>
                </a:solidFill>
              </a:rPr>
              <a:t>*</a:t>
            </a:r>
            <a:r>
              <a:rPr lang="en-US" sz="1800" dirty="0"/>
              <a:t>: Compositional Capabilities of Autoregressive Transformers: A Study on Synthetic, Interpretable Tasks</a:t>
            </a:r>
          </a:p>
          <a:p>
            <a:r>
              <a:rPr lang="en-US" sz="1800" dirty="0"/>
              <a:t>CoT: How Do Nonlinear Transformers Acquire Generalization-Guaranteed CoT Ability?</a:t>
            </a:r>
          </a:p>
          <a:p>
            <a:r>
              <a:rPr lang="en-US" sz="1800" dirty="0"/>
              <a:t>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7394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846D4-A7D6-235F-2CEC-BD4E28B57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8CC99-9E4E-DF6C-5702-2ECE615D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4841"/>
            <a:ext cx="10994472" cy="1325563"/>
          </a:xfrm>
        </p:spPr>
        <p:txBody>
          <a:bodyPr/>
          <a:lstStyle/>
          <a:p>
            <a:r>
              <a:rPr lang="en-US" dirty="0"/>
              <a:t>Background: The Meaning of Synthetic </a:t>
            </a:r>
            <a:r>
              <a:rPr lang="en-US" altLang="zh-CN" dirty="0"/>
              <a:t>D</a:t>
            </a:r>
            <a:r>
              <a:rPr lang="en-US" dirty="0"/>
              <a:t>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D551E-04E2-78C3-6295-0F08BFC02369}"/>
              </a:ext>
            </a:extLst>
          </p:cNvPr>
          <p:cNvSpPr txBox="1"/>
          <p:nvPr/>
        </p:nvSpPr>
        <p:spPr>
          <a:xfrm>
            <a:off x="901817" y="1887523"/>
            <a:ext cx="765075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Though easy</a:t>
            </a:r>
          </a:p>
          <a:p>
            <a:endParaRPr lang="en-US" sz="2400" dirty="0"/>
          </a:p>
          <a:p>
            <a:r>
              <a:rPr lang="en-US" sz="2400" dirty="0"/>
              <a:t>More and more </a:t>
            </a:r>
            <a:r>
              <a:rPr lang="en-US" altLang="zh-CN" sz="2400" dirty="0"/>
              <a:t>diverse</a:t>
            </a:r>
            <a:r>
              <a:rPr lang="en-US" sz="2400" dirty="0"/>
              <a:t> framework</a:t>
            </a:r>
            <a:r>
              <a:rPr lang="en-US" altLang="zh-CN" sz="2400" dirty="0"/>
              <a:t>s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playgrounds =&gt; deeper study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70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FA16E-771D-880F-771E-9C01955C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E9718-5E01-5481-1429-46267B1E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The Overlook on Instruction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61B9B-AE66-B4F5-62EC-900507EA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3" t="471" r="-92" b="-129"/>
          <a:stretch/>
        </p:blipFill>
        <p:spPr>
          <a:xfrm>
            <a:off x="507860" y="1759800"/>
            <a:ext cx="11055087" cy="40136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CA090D-659F-4D06-B50B-3352687D7A5B}"/>
              </a:ext>
            </a:extLst>
          </p:cNvPr>
          <p:cNvSpPr/>
          <p:nvPr/>
        </p:nvSpPr>
        <p:spPr>
          <a:xfrm>
            <a:off x="978195" y="2147777"/>
            <a:ext cx="5220586" cy="19032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5A20D0F-AE4A-945C-5CBF-ED2FBD41E020}"/>
              </a:ext>
            </a:extLst>
          </p:cNvPr>
          <p:cNvSpPr/>
          <p:nvPr/>
        </p:nvSpPr>
        <p:spPr>
          <a:xfrm>
            <a:off x="6270571" y="4139610"/>
            <a:ext cx="5201959" cy="154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FA354-B1D4-81C3-3B44-A3376A97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</a:t>
            </a:r>
            <a:r>
              <a:rPr lang="en-US" altLang="zh-CN" dirty="0"/>
              <a:t>LLM&amp;ICL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70674-5111-7293-9A6D-DA9AD51220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581" t="7450" b="41681"/>
          <a:stretch/>
        </p:blipFill>
        <p:spPr>
          <a:xfrm>
            <a:off x="1319395" y="2169041"/>
            <a:ext cx="9072310" cy="34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6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F7CC5-3B8D-8D4A-1BCD-B571842D6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The Overlook on Instruction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E04EBF-6266-D233-731E-D8407A22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3" t="471" r="-92" b="-129"/>
          <a:stretch/>
        </p:blipFill>
        <p:spPr>
          <a:xfrm>
            <a:off x="507860" y="1759800"/>
            <a:ext cx="11055087" cy="401367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77792DC-D007-08CD-B4F5-861A512EA677}"/>
              </a:ext>
            </a:extLst>
          </p:cNvPr>
          <p:cNvSpPr/>
          <p:nvPr/>
        </p:nvSpPr>
        <p:spPr>
          <a:xfrm>
            <a:off x="6270571" y="4139610"/>
            <a:ext cx="5201959" cy="15488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6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04C8-1A6D-BDA6-8D4C-764593571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5797-BA2C-2E7A-B523-934F7F63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F5BCA936-886F-26D7-5E09-0D1EC5FD6CFE}"/>
                  </a:ext>
                </a:extLst>
              </p:cNvPr>
              <p:cNvSpPr txBox="1"/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BCA15358-730F-2157-227C-D5304EB67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4CF17B9D-0BED-61C3-2871-A1305446A207}"/>
                  </a:ext>
                </a:extLst>
              </p:cNvPr>
              <p:cNvSpPr txBox="1"/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7B1D9F7E-ED8D-D7A4-6F28-88C3AA145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E33835B4-6570-8667-A686-E153206E2C0C}"/>
                  </a:ext>
                </a:extLst>
              </p:cNvPr>
              <p:cNvSpPr txBox="1"/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5C56A2FF-BABB-1E23-648F-36F2F821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C403C9DB-F1FC-EACB-A84A-6666284D0F8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CDC22AF-8176-8547-98CF-6C2BDE98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7661973"/>
                  </p:ext>
                </p:extLst>
              </p:nvPr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1515" r="-2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163" t="-1515" r="-1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163" t="-1515" r="-5814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103077" r="-305814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200000" r="-305814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304615" r="-305814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546D6B-8F40-912F-2ACF-B1BFD6408580}"/>
              </a:ext>
            </a:extLst>
          </p:cNvPr>
          <p:cNvCxnSpPr/>
          <p:nvPr/>
        </p:nvCxnSpPr>
        <p:spPr>
          <a:xfrm flipV="1">
            <a:off x="4370968" y="5256320"/>
            <a:ext cx="457200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73EF7AEF-EC6A-9D4B-BB26-6E3446F000D3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597613" y="5503130"/>
            <a:ext cx="272452" cy="368339"/>
          </a:xfrm>
          <a:prstGeom prst="bentConnector2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84DD260-9017-4865-14E9-2397818E7476}"/>
              </a:ext>
            </a:extLst>
          </p:cNvPr>
          <p:cNvSpPr txBox="1"/>
          <p:nvPr/>
        </p:nvSpPr>
        <p:spPr>
          <a:xfrm rot="16200000">
            <a:off x="1223643" y="4782596"/>
            <a:ext cx="117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work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0CD0F60-32CE-57C4-1DC4-48BFB7538D2B}"/>
              </a:ext>
            </a:extLst>
          </p:cNvPr>
          <p:cNvCxnSpPr>
            <a:cxnSpLocks/>
          </p:cNvCxnSpPr>
          <p:nvPr/>
        </p:nvCxnSpPr>
        <p:spPr>
          <a:xfrm flipV="1">
            <a:off x="9820350" y="4333817"/>
            <a:ext cx="0" cy="8107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3625367-4C6C-3853-12DF-B82DD124BEFD}"/>
              </a:ext>
            </a:extLst>
          </p:cNvPr>
          <p:cNvSpPr/>
          <p:nvPr/>
        </p:nvSpPr>
        <p:spPr>
          <a:xfrm>
            <a:off x="4926422" y="4571048"/>
            <a:ext cx="5249731" cy="899803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90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61F20-4D38-DE7D-C5F8-5553E3180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DA60-057D-9522-BAFD-5A583B2C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5194EEB6-446B-2E8A-762B-4A74FE5E1E10}"/>
                  </a:ext>
                </a:extLst>
              </p:cNvPr>
              <p:cNvSpPr txBox="1"/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BCA15358-730F-2157-227C-D5304EB67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D9737986-1DAE-10C3-9A61-DC05B63F4027}"/>
                  </a:ext>
                </a:extLst>
              </p:cNvPr>
              <p:cNvSpPr txBox="1"/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7B1D9F7E-ED8D-D7A4-6F28-88C3AA145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50">
            <a:extLst>
              <a:ext uri="{FF2B5EF4-FFF2-40B4-BE49-F238E27FC236}">
                <a16:creationId xmlns:a16="http://schemas.microsoft.com/office/drawing/2014/main" id="{4CFE2F98-D91F-2641-997E-5A0065545D09}"/>
              </a:ext>
            </a:extLst>
          </p:cNvPr>
          <p:cNvSpPr txBox="1"/>
          <p:nvPr/>
        </p:nvSpPr>
        <p:spPr>
          <a:xfrm>
            <a:off x="5033850" y="5077776"/>
            <a:ext cx="190320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i="1" dirty="0"/>
              <a:t>hypothesis prefix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51">
                <a:extLst>
                  <a:ext uri="{FF2B5EF4-FFF2-40B4-BE49-F238E27FC236}">
                    <a16:creationId xmlns:a16="http://schemas.microsoft.com/office/drawing/2014/main" id="{02DEFD13-3616-0385-EE52-E2D06D3DE36F}"/>
                  </a:ext>
                </a:extLst>
              </p:cNvPr>
              <p:cNvSpPr txBox="1"/>
              <p:nvPr/>
            </p:nvSpPr>
            <p:spPr>
              <a:xfrm>
                <a:off x="7554837" y="5053282"/>
                <a:ext cx="257288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1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51">
                <a:extLst>
                  <a:ext uri="{FF2B5EF4-FFF2-40B4-BE49-F238E27FC236}">
                    <a16:creationId xmlns:a16="http://schemas.microsoft.com/office/drawing/2014/main" id="{AC818C4B-DE07-F1D7-1B58-50E074B5A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837" y="5053282"/>
                <a:ext cx="2572882" cy="36933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1B5AEE-6C23-AC89-0080-C23DDA17B0AA}"/>
              </a:ext>
            </a:extLst>
          </p:cNvPr>
          <p:cNvSpPr/>
          <p:nvPr/>
        </p:nvSpPr>
        <p:spPr>
          <a:xfrm>
            <a:off x="4968958" y="4494144"/>
            <a:ext cx="503967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80C603-7CF9-019D-D93F-141D93ADC4AC}"/>
              </a:ext>
            </a:extLst>
          </p:cNvPr>
          <p:cNvSpPr/>
          <p:nvPr/>
        </p:nvSpPr>
        <p:spPr>
          <a:xfrm>
            <a:off x="7133207" y="5144561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B2942E-2FDF-82CF-D5A3-928E89C4E829}"/>
              </a:ext>
            </a:extLst>
          </p:cNvPr>
          <p:cNvCxnSpPr>
            <a:cxnSpLocks/>
            <a:stCxn id="18" idx="0"/>
            <a:endCxn id="18" idx="4"/>
          </p:cNvCxnSpPr>
          <p:nvPr/>
        </p:nvCxnSpPr>
        <p:spPr>
          <a:xfrm>
            <a:off x="7247507" y="5144561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081546-66F7-0CAD-DDB5-ADEAA4F9AF5F}"/>
              </a:ext>
            </a:extLst>
          </p:cNvPr>
          <p:cNvCxnSpPr>
            <a:cxnSpLocks/>
            <a:stCxn id="18" idx="2"/>
            <a:endCxn id="18" idx="6"/>
          </p:cNvCxnSpPr>
          <p:nvPr/>
        </p:nvCxnSpPr>
        <p:spPr>
          <a:xfrm>
            <a:off x="7133207" y="525936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CFF2D7-3B35-7888-E571-8236B55EE37D}"/>
              </a:ext>
            </a:extLst>
          </p:cNvPr>
          <p:cNvCxnSpPr>
            <a:cxnSpLocks/>
          </p:cNvCxnSpPr>
          <p:nvPr/>
        </p:nvCxnSpPr>
        <p:spPr>
          <a:xfrm flipV="1">
            <a:off x="6016798" y="4890990"/>
            <a:ext cx="0" cy="172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E090AD-0CC1-4C02-5E49-9E85097C303D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9820350" y="4333817"/>
            <a:ext cx="0" cy="8107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999C135A-6645-7E6A-AE0D-CD7936AFD2EA}"/>
                  </a:ext>
                </a:extLst>
              </p:cNvPr>
              <p:cNvSpPr txBox="1"/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5C56A2FF-BABB-1E23-648F-36F2F821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66677E-C743-2465-0E0F-05831A533213}"/>
              </a:ext>
            </a:extLst>
          </p:cNvPr>
          <p:cNvCxnSpPr>
            <a:cxnSpLocks/>
          </p:cNvCxnSpPr>
          <p:nvPr/>
        </p:nvCxnSpPr>
        <p:spPr>
          <a:xfrm flipV="1">
            <a:off x="8841278" y="4885911"/>
            <a:ext cx="0" cy="181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3E5F53C-AF42-4330-0A4B-A1820678B80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CDC22AF-8176-8547-98CF-6C2BDE98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7661973"/>
                  </p:ext>
                </p:extLst>
              </p:nvPr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1515" r="-2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163" t="-1515" r="-1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163" t="-1515" r="-5814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103077" r="-305814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200000" r="-305814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304615" r="-305814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E66B7C-AA4A-A076-B412-37A20DB0AEDC}"/>
              </a:ext>
            </a:extLst>
          </p:cNvPr>
          <p:cNvCxnSpPr/>
          <p:nvPr/>
        </p:nvCxnSpPr>
        <p:spPr>
          <a:xfrm flipV="1">
            <a:off x="4370968" y="5256320"/>
            <a:ext cx="457200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5EB4361D-D81A-B04E-8233-6CCC530F390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597613" y="5503130"/>
            <a:ext cx="272452" cy="368339"/>
          </a:xfrm>
          <a:prstGeom prst="bentConnector2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EEEA49F-ED2F-8DEB-0F24-3435C0752158}"/>
              </a:ext>
            </a:extLst>
          </p:cNvPr>
          <p:cNvSpPr txBox="1"/>
          <p:nvPr/>
        </p:nvSpPr>
        <p:spPr>
          <a:xfrm rot="16200000">
            <a:off x="1223643" y="4782596"/>
            <a:ext cx="117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723776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AE5C9-4B04-D4F3-83B3-DD1B05923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7191A-2785-4BC7-4C9A-B72BBE80D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BCA15358-730F-2157-227C-D5304EB67B2F}"/>
                  </a:ext>
                </a:extLst>
              </p:cNvPr>
              <p:cNvSpPr txBox="1"/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47">
                <a:extLst>
                  <a:ext uri="{FF2B5EF4-FFF2-40B4-BE49-F238E27FC236}">
                    <a16:creationId xmlns:a16="http://schemas.microsoft.com/office/drawing/2014/main" id="{BCA15358-730F-2157-227C-D5304EB67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72" y="3918942"/>
                <a:ext cx="2092000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7B1D9F7E-ED8D-D7A4-6F28-88C3AA1456C2}"/>
                  </a:ext>
                </a:extLst>
              </p:cNvPr>
              <p:cNvSpPr txBox="1"/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49">
                <a:extLst>
                  <a:ext uri="{FF2B5EF4-FFF2-40B4-BE49-F238E27FC236}">
                    <a16:creationId xmlns:a16="http://schemas.microsoft.com/office/drawing/2014/main" id="{7B1D9F7E-ED8D-D7A4-6F28-88C3AA1456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931" y="5681256"/>
                <a:ext cx="2038682" cy="380425"/>
              </a:xfrm>
              <a:prstGeom prst="rect">
                <a:avLst/>
              </a:prstGeom>
              <a:blipFill>
                <a:blip r:embed="rId3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50">
            <a:extLst>
              <a:ext uri="{FF2B5EF4-FFF2-40B4-BE49-F238E27FC236}">
                <a16:creationId xmlns:a16="http://schemas.microsoft.com/office/drawing/2014/main" id="{DC6F5A5A-F424-365B-9569-A6C08F7FD082}"/>
              </a:ext>
            </a:extLst>
          </p:cNvPr>
          <p:cNvSpPr txBox="1"/>
          <p:nvPr/>
        </p:nvSpPr>
        <p:spPr>
          <a:xfrm>
            <a:off x="5033850" y="5077776"/>
            <a:ext cx="1903206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i="1" dirty="0"/>
              <a:t>hypothesis prefix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51">
                <a:extLst>
                  <a:ext uri="{FF2B5EF4-FFF2-40B4-BE49-F238E27FC236}">
                    <a16:creationId xmlns:a16="http://schemas.microsoft.com/office/drawing/2014/main" id="{AC818C4B-DE07-F1D7-1B58-50E074B5A827}"/>
                  </a:ext>
                </a:extLst>
              </p:cNvPr>
              <p:cNvSpPr txBox="1"/>
              <p:nvPr/>
            </p:nvSpPr>
            <p:spPr>
              <a:xfrm>
                <a:off x="7554837" y="5053282"/>
                <a:ext cx="2572882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1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51">
                <a:extLst>
                  <a:ext uri="{FF2B5EF4-FFF2-40B4-BE49-F238E27FC236}">
                    <a16:creationId xmlns:a16="http://schemas.microsoft.com/office/drawing/2014/main" id="{AC818C4B-DE07-F1D7-1B58-50E074B5A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837" y="5053282"/>
                <a:ext cx="2572882" cy="369332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569270C-E5AE-0053-37AF-9FFE42873764}"/>
              </a:ext>
            </a:extLst>
          </p:cNvPr>
          <p:cNvSpPr/>
          <p:nvPr/>
        </p:nvSpPr>
        <p:spPr>
          <a:xfrm>
            <a:off x="4968958" y="4494144"/>
            <a:ext cx="503967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3B703DA-B587-AA42-675D-F15278E475AD}"/>
              </a:ext>
            </a:extLst>
          </p:cNvPr>
          <p:cNvSpPr/>
          <p:nvPr/>
        </p:nvSpPr>
        <p:spPr>
          <a:xfrm>
            <a:off x="7133207" y="5144561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B258594-D0B7-9A49-0BC4-BFE0F5433056}"/>
              </a:ext>
            </a:extLst>
          </p:cNvPr>
          <p:cNvCxnSpPr>
            <a:cxnSpLocks/>
            <a:stCxn id="18" idx="0"/>
            <a:endCxn id="18" idx="4"/>
          </p:cNvCxnSpPr>
          <p:nvPr/>
        </p:nvCxnSpPr>
        <p:spPr>
          <a:xfrm>
            <a:off x="7247507" y="5144561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614DC18-980D-31F9-89A2-057FBEB6FD7A}"/>
              </a:ext>
            </a:extLst>
          </p:cNvPr>
          <p:cNvCxnSpPr>
            <a:cxnSpLocks/>
            <a:stCxn id="18" idx="2"/>
            <a:endCxn id="18" idx="6"/>
          </p:cNvCxnSpPr>
          <p:nvPr/>
        </p:nvCxnSpPr>
        <p:spPr>
          <a:xfrm>
            <a:off x="7133207" y="5259368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8936A2-C834-E8AB-E416-7258EF8721AE}"/>
              </a:ext>
            </a:extLst>
          </p:cNvPr>
          <p:cNvCxnSpPr>
            <a:cxnSpLocks/>
          </p:cNvCxnSpPr>
          <p:nvPr/>
        </p:nvCxnSpPr>
        <p:spPr>
          <a:xfrm flipV="1">
            <a:off x="6016798" y="4890990"/>
            <a:ext cx="0" cy="1727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4A5FE0-46D0-F76C-9306-0EAA474D71A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9820350" y="4333817"/>
            <a:ext cx="0" cy="8107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5C56A2FF-BABB-1E23-648F-36F2F821A928}"/>
                  </a:ext>
                </a:extLst>
              </p:cNvPr>
              <p:cNvSpPr txBox="1"/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?</m:t>
                          </m:r>
                        </m:sub>
                      </m:sSub>
                    </m:oMath>
                  </m:oMathPara>
                </a14:m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58">
                <a:extLst>
                  <a:ext uri="{FF2B5EF4-FFF2-40B4-BE49-F238E27FC236}">
                    <a16:creationId xmlns:a16="http://schemas.microsoft.com/office/drawing/2014/main" id="{5C56A2FF-BABB-1E23-648F-36F2F821A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2065" y="3964485"/>
                <a:ext cx="3765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hought Bubble: Cloud 23">
                <a:extLst>
                  <a:ext uri="{FF2B5EF4-FFF2-40B4-BE49-F238E27FC236}">
                    <a16:creationId xmlns:a16="http://schemas.microsoft.com/office/drawing/2014/main" id="{9F04B93F-DE68-A18F-6A2A-27CFD2A91DEB}"/>
                  </a:ext>
                </a:extLst>
              </p:cNvPr>
              <p:cNvSpPr/>
              <p:nvPr/>
            </p:nvSpPr>
            <p:spPr>
              <a:xfrm>
                <a:off x="4828168" y="1755537"/>
                <a:ext cx="4344438" cy="1958675"/>
              </a:xfrm>
              <a:prstGeom prst="cloudCallout">
                <a:avLst>
                  <a:gd name="adj1" fmla="val 56038"/>
                  <a:gd name="adj2" fmla="val 66455"/>
                </a:avLst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462865412">
                      <a:custGeom>
                        <a:avLst/>
                        <a:gdLst>
                          <a:gd name="connsiteX0" fmla="*/ 608829 w 6743954"/>
                          <a:gd name="connsiteY0" fmla="*/ 238262 h 716280"/>
                          <a:gd name="connsiteX1" fmla="*/ 877806 w 6743954"/>
                          <a:gd name="connsiteY1" fmla="*/ 114521 h 716280"/>
                          <a:gd name="connsiteX2" fmla="*/ 2186321 w 6743954"/>
                          <a:gd name="connsiteY2" fmla="*/ 86252 h 716280"/>
                          <a:gd name="connsiteX3" fmla="*/ 3505607 w 6743954"/>
                          <a:gd name="connsiteY3" fmla="*/ 56904 h 716280"/>
                          <a:gd name="connsiteX4" fmla="*/ 4019677 w 6743954"/>
                          <a:gd name="connsiteY4" fmla="*/ 3316 h 716280"/>
                          <a:gd name="connsiteX5" fmla="*/ 4657231 w 6743954"/>
                          <a:gd name="connsiteY5" fmla="*/ 41136 h 716280"/>
                          <a:gd name="connsiteX6" fmla="*/ 5536130 w 6743954"/>
                          <a:gd name="connsiteY6" fmla="*/ 11440 h 716280"/>
                          <a:gd name="connsiteX7" fmla="*/ 5981824 w 6743954"/>
                          <a:gd name="connsiteY7" fmla="*/ 92453 h 716280"/>
                          <a:gd name="connsiteX8" fmla="*/ 6553811 w 6743954"/>
                          <a:gd name="connsiteY8" fmla="*/ 171078 h 716280"/>
                          <a:gd name="connsiteX9" fmla="*/ 6528209 w 6743954"/>
                          <a:gd name="connsiteY9" fmla="*/ 256335 h 716280"/>
                          <a:gd name="connsiteX10" fmla="*/ 6715229 w 6743954"/>
                          <a:gd name="connsiteY10" fmla="*/ 386691 h 716280"/>
                          <a:gd name="connsiteX11" fmla="*/ 5839140 w 6743954"/>
                          <a:gd name="connsiteY11" fmla="*/ 500799 h 716280"/>
                          <a:gd name="connsiteX12" fmla="*/ 5525515 w 6743954"/>
                          <a:gd name="connsiteY12" fmla="*/ 598574 h 716280"/>
                          <a:gd name="connsiteX13" fmla="*/ 4457722 w 6743954"/>
                          <a:gd name="connsiteY13" fmla="*/ 610413 h 716280"/>
                          <a:gd name="connsiteX14" fmla="*/ 3694656 w 6743954"/>
                          <a:gd name="connsiteY14" fmla="*/ 714721 h 716280"/>
                          <a:gd name="connsiteX15" fmla="*/ 2572693 w 6743954"/>
                          <a:gd name="connsiteY15" fmla="*/ 651052 h 716280"/>
                          <a:gd name="connsiteX16" fmla="*/ 906062 w 6743954"/>
                          <a:gd name="connsiteY16" fmla="*/ 588145 h 716280"/>
                          <a:gd name="connsiteX17" fmla="*/ 173282 w 6743954"/>
                          <a:gd name="connsiteY17" fmla="*/ 518142 h 716280"/>
                          <a:gd name="connsiteX18" fmla="*/ 329860 w 6743954"/>
                          <a:gd name="connsiteY18" fmla="*/ 423649 h 716280"/>
                          <a:gd name="connsiteX19" fmla="*/ -781 w 6743954"/>
                          <a:gd name="connsiteY19" fmla="*/ 326703 h 716280"/>
                          <a:gd name="connsiteX20" fmla="*/ 603053 w 6743954"/>
                          <a:gd name="connsiteY20" fmla="*/ 240534 h 716280"/>
                          <a:gd name="connsiteX21" fmla="*/ 608829 w 6743954"/>
                          <a:gd name="connsiteY21" fmla="*/ 238262 h 716280"/>
                          <a:gd name="connsiteX0" fmla="*/ 7262027 w 6743954"/>
                          <a:gd name="connsiteY0" fmla="*/ 763211 h 716280"/>
                          <a:gd name="connsiteX1" fmla="*/ 7242130 w 6743954"/>
                          <a:gd name="connsiteY1" fmla="*/ 783108 h 716280"/>
                          <a:gd name="connsiteX2" fmla="*/ 7222233 w 6743954"/>
                          <a:gd name="connsiteY2" fmla="*/ 763211 h 716280"/>
                          <a:gd name="connsiteX3" fmla="*/ 7242130 w 6743954"/>
                          <a:gd name="connsiteY3" fmla="*/ 743314 h 716280"/>
                          <a:gd name="connsiteX4" fmla="*/ 7262027 w 6743954"/>
                          <a:gd name="connsiteY4" fmla="*/ 763211 h 716280"/>
                          <a:gd name="connsiteX0" fmla="*/ 6805650 w 6743954"/>
                          <a:gd name="connsiteY0" fmla="*/ 713361 h 716280"/>
                          <a:gd name="connsiteX1" fmla="*/ 6765857 w 6743954"/>
                          <a:gd name="connsiteY1" fmla="*/ 753154 h 716280"/>
                          <a:gd name="connsiteX2" fmla="*/ 6726064 w 6743954"/>
                          <a:gd name="connsiteY2" fmla="*/ 713361 h 716280"/>
                          <a:gd name="connsiteX3" fmla="*/ 6765857 w 6743954"/>
                          <a:gd name="connsiteY3" fmla="*/ 673568 h 716280"/>
                          <a:gd name="connsiteX4" fmla="*/ 6805650 w 6743954"/>
                          <a:gd name="connsiteY4" fmla="*/ 713361 h 716280"/>
                          <a:gd name="connsiteX0" fmla="*/ 6309697 w 6743954"/>
                          <a:gd name="connsiteY0" fmla="*/ 659370 h 716280"/>
                          <a:gd name="connsiteX1" fmla="*/ 6250007 w 6743954"/>
                          <a:gd name="connsiteY1" fmla="*/ 719060 h 716280"/>
                          <a:gd name="connsiteX2" fmla="*/ 6190317 w 6743954"/>
                          <a:gd name="connsiteY2" fmla="*/ 659370 h 716280"/>
                          <a:gd name="connsiteX3" fmla="*/ 6250007 w 6743954"/>
                          <a:gd name="connsiteY3" fmla="*/ 599680 h 716280"/>
                          <a:gd name="connsiteX4" fmla="*/ 6309697 w 6743954"/>
                          <a:gd name="connsiteY4" fmla="*/ 659370 h 716280"/>
                          <a:gd name="connsiteX0" fmla="*/ 732624 w 6743954"/>
                          <a:gd name="connsiteY0" fmla="*/ 434029 h 716280"/>
                          <a:gd name="connsiteX1" fmla="*/ 337197 w 6743954"/>
                          <a:gd name="connsiteY1" fmla="*/ 420814 h 716280"/>
                          <a:gd name="connsiteX2" fmla="*/ 1081530 w 6743954"/>
                          <a:gd name="connsiteY2" fmla="*/ 578644 h 716280"/>
                          <a:gd name="connsiteX3" fmla="*/ 908560 w 6743954"/>
                          <a:gd name="connsiteY3" fmla="*/ 584962 h 716280"/>
                          <a:gd name="connsiteX4" fmla="*/ 2572381 w 6743954"/>
                          <a:gd name="connsiteY4" fmla="*/ 648133 h 716280"/>
                          <a:gd name="connsiteX5" fmla="*/ 2468099 w 6743954"/>
                          <a:gd name="connsiteY5" fmla="*/ 619283 h 716280"/>
                          <a:gd name="connsiteX6" fmla="*/ 4500184 w 6743954"/>
                          <a:gd name="connsiteY6" fmla="*/ 576190 h 716280"/>
                          <a:gd name="connsiteX7" fmla="*/ 4458502 w 6743954"/>
                          <a:gd name="connsiteY7" fmla="*/ 607843 h 716280"/>
                          <a:gd name="connsiteX8" fmla="*/ 5327879 w 6743954"/>
                          <a:gd name="connsiteY8" fmla="*/ 380590 h 716280"/>
                          <a:gd name="connsiteX9" fmla="*/ 5835393 w 6743954"/>
                          <a:gd name="connsiteY9" fmla="*/ 498908 h 716280"/>
                          <a:gd name="connsiteX10" fmla="*/ 6525087 w 6743954"/>
                          <a:gd name="connsiteY10" fmla="*/ 254577 h 716280"/>
                          <a:gd name="connsiteX11" fmla="*/ 6299040 w 6743954"/>
                          <a:gd name="connsiteY11" fmla="*/ 298947 h 716280"/>
                          <a:gd name="connsiteX12" fmla="*/ 5982761 w 6743954"/>
                          <a:gd name="connsiteY12" fmla="*/ 89966 h 716280"/>
                          <a:gd name="connsiteX13" fmla="*/ 5994625 w 6743954"/>
                          <a:gd name="connsiteY13" fmla="*/ 110923 h 716280"/>
                          <a:gd name="connsiteX14" fmla="*/ 4539367 w 6743954"/>
                          <a:gd name="connsiteY14" fmla="*/ 65526 h 716280"/>
                          <a:gd name="connsiteX15" fmla="*/ 4655201 w 6743954"/>
                          <a:gd name="connsiteY15" fmla="*/ 38798 h 716280"/>
                          <a:gd name="connsiteX16" fmla="*/ 3456432 w 6743954"/>
                          <a:gd name="connsiteY16" fmla="*/ 78260 h 716280"/>
                          <a:gd name="connsiteX17" fmla="*/ 3512476 w 6743954"/>
                          <a:gd name="connsiteY17" fmla="*/ 55213 h 716280"/>
                          <a:gd name="connsiteX18" fmla="*/ 2185540 w 6743954"/>
                          <a:gd name="connsiteY18" fmla="*/ 86086 h 716280"/>
                          <a:gd name="connsiteX19" fmla="*/ 2388483 w 6743954"/>
                          <a:gd name="connsiteY19" fmla="*/ 108436 h 716280"/>
                          <a:gd name="connsiteX20" fmla="*/ 644266 w 6743954"/>
                          <a:gd name="connsiteY20" fmla="*/ 261790 h 716280"/>
                          <a:gd name="connsiteX21" fmla="*/ 608829 w 6743954"/>
                          <a:gd name="connsiteY21" fmla="*/ 238262 h 7162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6743954" h="716280" fill="none" extrusionOk="0">
                            <a:moveTo>
                              <a:pt x="608829" y="238262"/>
                            </a:moveTo>
                            <a:cubicBezTo>
                              <a:pt x="560878" y="194073"/>
                              <a:pt x="657492" y="147729"/>
                              <a:pt x="877806" y="114521"/>
                            </a:cubicBezTo>
                            <a:cubicBezTo>
                              <a:pt x="1243971" y="-58735"/>
                              <a:pt x="1838647" y="30107"/>
                              <a:pt x="2186321" y="86252"/>
                            </a:cubicBezTo>
                            <a:cubicBezTo>
                              <a:pt x="2456491" y="22186"/>
                              <a:pt x="3068614" y="60588"/>
                              <a:pt x="3505607" y="56904"/>
                            </a:cubicBezTo>
                            <a:cubicBezTo>
                              <a:pt x="3581227" y="28948"/>
                              <a:pt x="3795711" y="26781"/>
                              <a:pt x="4019677" y="3316"/>
                            </a:cubicBezTo>
                            <a:cubicBezTo>
                              <a:pt x="4240753" y="19947"/>
                              <a:pt x="4517963" y="12049"/>
                              <a:pt x="4657231" y="41136"/>
                            </a:cubicBezTo>
                            <a:cubicBezTo>
                              <a:pt x="4907407" y="29286"/>
                              <a:pt x="5202171" y="-63968"/>
                              <a:pt x="5536130" y="11440"/>
                            </a:cubicBezTo>
                            <a:cubicBezTo>
                              <a:pt x="5754517" y="32621"/>
                              <a:pt x="5936728" y="53064"/>
                              <a:pt x="5981824" y="92453"/>
                            </a:cubicBezTo>
                            <a:cubicBezTo>
                              <a:pt x="6265543" y="119349"/>
                              <a:pt x="6482907" y="141439"/>
                              <a:pt x="6553811" y="171078"/>
                            </a:cubicBezTo>
                            <a:cubicBezTo>
                              <a:pt x="6618871" y="196741"/>
                              <a:pt x="6606883" y="229216"/>
                              <a:pt x="6528209" y="256335"/>
                            </a:cubicBezTo>
                            <a:cubicBezTo>
                              <a:pt x="6714774" y="289645"/>
                              <a:pt x="6806165" y="343274"/>
                              <a:pt x="6715229" y="386691"/>
                            </a:cubicBezTo>
                            <a:cubicBezTo>
                              <a:pt x="6584700" y="375453"/>
                              <a:pt x="6307048" y="430000"/>
                              <a:pt x="5839140" y="500799"/>
                            </a:cubicBezTo>
                            <a:cubicBezTo>
                              <a:pt x="5852766" y="555277"/>
                              <a:pt x="5739684" y="596084"/>
                              <a:pt x="5525515" y="598574"/>
                            </a:cubicBezTo>
                            <a:cubicBezTo>
                              <a:pt x="5239906" y="613925"/>
                              <a:pt x="4852479" y="696457"/>
                              <a:pt x="4457722" y="610413"/>
                            </a:cubicBezTo>
                            <a:cubicBezTo>
                              <a:pt x="4280896" y="626728"/>
                              <a:pt x="4131221" y="671144"/>
                              <a:pt x="3694656" y="714721"/>
                            </a:cubicBezTo>
                            <a:cubicBezTo>
                              <a:pt x="3273953" y="715341"/>
                              <a:pt x="2815251" y="667988"/>
                              <a:pt x="2572693" y="651052"/>
                            </a:cubicBezTo>
                            <a:cubicBezTo>
                              <a:pt x="2023894" y="670361"/>
                              <a:pt x="1262361" y="714834"/>
                              <a:pt x="906062" y="588145"/>
                            </a:cubicBezTo>
                            <a:cubicBezTo>
                              <a:pt x="560623" y="594179"/>
                              <a:pt x="290176" y="583009"/>
                              <a:pt x="173282" y="518142"/>
                            </a:cubicBezTo>
                            <a:cubicBezTo>
                              <a:pt x="100664" y="491851"/>
                              <a:pt x="145354" y="449138"/>
                              <a:pt x="329860" y="423649"/>
                            </a:cubicBezTo>
                            <a:cubicBezTo>
                              <a:pt x="85318" y="410552"/>
                              <a:pt x="-29721" y="373424"/>
                              <a:pt x="-781" y="326703"/>
                            </a:cubicBezTo>
                            <a:cubicBezTo>
                              <a:pt x="28222" y="301366"/>
                              <a:pt x="302951" y="267052"/>
                              <a:pt x="603053" y="240534"/>
                            </a:cubicBezTo>
                            <a:cubicBezTo>
                              <a:pt x="604924" y="239852"/>
                              <a:pt x="607218" y="238588"/>
                              <a:pt x="608829" y="238262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7262027" y="763211"/>
                            </a:moveTo>
                            <a:cubicBezTo>
                              <a:pt x="7259245" y="773584"/>
                              <a:pt x="7254213" y="783156"/>
                              <a:pt x="7242130" y="783108"/>
                            </a:cubicBezTo>
                            <a:cubicBezTo>
                              <a:pt x="7230382" y="781049"/>
                              <a:pt x="7219729" y="774530"/>
                              <a:pt x="7222233" y="763211"/>
                            </a:cubicBezTo>
                            <a:cubicBezTo>
                              <a:pt x="7222058" y="751797"/>
                              <a:pt x="7231446" y="742745"/>
                              <a:pt x="7242130" y="743314"/>
                            </a:cubicBezTo>
                            <a:cubicBezTo>
                              <a:pt x="7250379" y="741807"/>
                              <a:pt x="7264460" y="752881"/>
                              <a:pt x="7262027" y="763211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6805650" y="713361"/>
                            </a:moveTo>
                            <a:cubicBezTo>
                              <a:pt x="6805287" y="735843"/>
                              <a:pt x="6789131" y="751226"/>
                              <a:pt x="6765857" y="753154"/>
                            </a:cubicBezTo>
                            <a:cubicBezTo>
                              <a:pt x="6747038" y="754031"/>
                              <a:pt x="6722756" y="736756"/>
                              <a:pt x="6726064" y="713361"/>
                            </a:cubicBezTo>
                            <a:cubicBezTo>
                              <a:pt x="6728084" y="692821"/>
                              <a:pt x="6743197" y="670457"/>
                              <a:pt x="6765857" y="673568"/>
                            </a:cubicBezTo>
                            <a:cubicBezTo>
                              <a:pt x="6787596" y="673068"/>
                              <a:pt x="6803519" y="691171"/>
                              <a:pt x="6805650" y="713361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6309697" y="659370"/>
                            </a:moveTo>
                            <a:cubicBezTo>
                              <a:pt x="6313359" y="684887"/>
                              <a:pt x="6289757" y="718282"/>
                              <a:pt x="6250007" y="719060"/>
                            </a:cubicBezTo>
                            <a:cubicBezTo>
                              <a:pt x="6216198" y="712432"/>
                              <a:pt x="6191153" y="697735"/>
                              <a:pt x="6190317" y="659370"/>
                            </a:cubicBezTo>
                            <a:cubicBezTo>
                              <a:pt x="6190575" y="624922"/>
                              <a:pt x="6220114" y="604345"/>
                              <a:pt x="6250007" y="599680"/>
                            </a:cubicBezTo>
                            <a:cubicBezTo>
                              <a:pt x="6277542" y="602161"/>
                              <a:pt x="6308512" y="624370"/>
                              <a:pt x="6309697" y="659370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732624" y="434029"/>
                            </a:moveTo>
                            <a:cubicBezTo>
                              <a:pt x="577915" y="446939"/>
                              <a:pt x="433914" y="412735"/>
                              <a:pt x="337197" y="420814"/>
                            </a:cubicBezTo>
                            <a:moveTo>
                              <a:pt x="1081530" y="578644"/>
                            </a:moveTo>
                            <a:cubicBezTo>
                              <a:pt x="1019435" y="581847"/>
                              <a:pt x="980975" y="583079"/>
                              <a:pt x="908560" y="584962"/>
                            </a:cubicBezTo>
                            <a:moveTo>
                              <a:pt x="2572381" y="648133"/>
                            </a:moveTo>
                            <a:cubicBezTo>
                              <a:pt x="2533676" y="638841"/>
                              <a:pt x="2494656" y="631020"/>
                              <a:pt x="2468099" y="619283"/>
                            </a:cubicBezTo>
                            <a:moveTo>
                              <a:pt x="4500184" y="576190"/>
                            </a:moveTo>
                            <a:cubicBezTo>
                              <a:pt x="4495573" y="585697"/>
                              <a:pt x="4483117" y="597998"/>
                              <a:pt x="4458502" y="607843"/>
                            </a:cubicBezTo>
                            <a:moveTo>
                              <a:pt x="5327879" y="380590"/>
                            </a:moveTo>
                            <a:cubicBezTo>
                              <a:pt x="5639312" y="403082"/>
                              <a:pt x="5844774" y="443436"/>
                              <a:pt x="5835393" y="498908"/>
                            </a:cubicBezTo>
                            <a:moveTo>
                              <a:pt x="6525087" y="254577"/>
                            </a:moveTo>
                            <a:cubicBezTo>
                              <a:pt x="6478908" y="271928"/>
                              <a:pt x="6374583" y="289010"/>
                              <a:pt x="6299040" y="298947"/>
                            </a:cubicBezTo>
                            <a:moveTo>
                              <a:pt x="5982761" y="89966"/>
                            </a:moveTo>
                            <a:cubicBezTo>
                              <a:pt x="5991733" y="95749"/>
                              <a:pt x="5994767" y="104063"/>
                              <a:pt x="5994625" y="110923"/>
                            </a:cubicBezTo>
                            <a:moveTo>
                              <a:pt x="4539367" y="65526"/>
                            </a:moveTo>
                            <a:cubicBezTo>
                              <a:pt x="4565211" y="54375"/>
                              <a:pt x="4608415" y="47873"/>
                              <a:pt x="4655201" y="38798"/>
                            </a:cubicBezTo>
                            <a:moveTo>
                              <a:pt x="3456432" y="78260"/>
                            </a:moveTo>
                            <a:cubicBezTo>
                              <a:pt x="3467468" y="69747"/>
                              <a:pt x="3487054" y="60423"/>
                              <a:pt x="3512476" y="55213"/>
                            </a:cubicBezTo>
                            <a:moveTo>
                              <a:pt x="2185540" y="86086"/>
                            </a:moveTo>
                            <a:cubicBezTo>
                              <a:pt x="2262742" y="96019"/>
                              <a:pt x="2326259" y="101119"/>
                              <a:pt x="2388483" y="108436"/>
                            </a:cubicBezTo>
                            <a:moveTo>
                              <a:pt x="644266" y="261790"/>
                            </a:moveTo>
                            <a:cubicBezTo>
                              <a:pt x="627066" y="253708"/>
                              <a:pt x="617098" y="247415"/>
                              <a:pt x="608829" y="238262"/>
                            </a:cubicBezTo>
                          </a:path>
                          <a:path w="6743954" h="716280" stroke="0" extrusionOk="0">
                            <a:moveTo>
                              <a:pt x="608829" y="238262"/>
                            </a:moveTo>
                            <a:cubicBezTo>
                              <a:pt x="542833" y="174403"/>
                              <a:pt x="683107" y="130822"/>
                              <a:pt x="877806" y="114521"/>
                            </a:cubicBezTo>
                            <a:cubicBezTo>
                              <a:pt x="1222133" y="74267"/>
                              <a:pt x="1793460" y="59358"/>
                              <a:pt x="2186321" y="86252"/>
                            </a:cubicBezTo>
                            <a:cubicBezTo>
                              <a:pt x="2369372" y="54229"/>
                              <a:pt x="3162940" y="-10724"/>
                              <a:pt x="3505607" y="56904"/>
                            </a:cubicBezTo>
                            <a:cubicBezTo>
                              <a:pt x="3570514" y="31774"/>
                              <a:pt x="3812143" y="-7759"/>
                              <a:pt x="4019677" y="3316"/>
                            </a:cubicBezTo>
                            <a:cubicBezTo>
                              <a:pt x="4258140" y="-14571"/>
                              <a:pt x="4516999" y="-5483"/>
                              <a:pt x="4657231" y="41136"/>
                            </a:cubicBezTo>
                            <a:cubicBezTo>
                              <a:pt x="4827848" y="-40791"/>
                              <a:pt x="5209206" y="-85796"/>
                              <a:pt x="5536130" y="11440"/>
                            </a:cubicBezTo>
                            <a:cubicBezTo>
                              <a:pt x="5775167" y="17108"/>
                              <a:pt x="5930080" y="52909"/>
                              <a:pt x="5981824" y="92453"/>
                            </a:cubicBezTo>
                            <a:cubicBezTo>
                              <a:pt x="6272508" y="92323"/>
                              <a:pt x="6453372" y="125433"/>
                              <a:pt x="6553811" y="171078"/>
                            </a:cubicBezTo>
                            <a:cubicBezTo>
                              <a:pt x="6620276" y="198835"/>
                              <a:pt x="6604640" y="236750"/>
                              <a:pt x="6528209" y="256335"/>
                            </a:cubicBezTo>
                            <a:cubicBezTo>
                              <a:pt x="6741748" y="311912"/>
                              <a:pt x="6790286" y="332612"/>
                              <a:pt x="6715229" y="386691"/>
                            </a:cubicBezTo>
                            <a:cubicBezTo>
                              <a:pt x="6619508" y="463540"/>
                              <a:pt x="6288050" y="492917"/>
                              <a:pt x="5839140" y="500799"/>
                            </a:cubicBezTo>
                            <a:cubicBezTo>
                              <a:pt x="5854958" y="514489"/>
                              <a:pt x="5740675" y="569989"/>
                              <a:pt x="5525515" y="598574"/>
                            </a:cubicBezTo>
                            <a:cubicBezTo>
                              <a:pt x="5240576" y="579070"/>
                              <a:pt x="4773046" y="659540"/>
                              <a:pt x="4457722" y="610413"/>
                            </a:cubicBezTo>
                            <a:cubicBezTo>
                              <a:pt x="4420451" y="628026"/>
                              <a:pt x="4063797" y="656685"/>
                              <a:pt x="3694656" y="714721"/>
                            </a:cubicBezTo>
                            <a:cubicBezTo>
                              <a:pt x="3290431" y="740435"/>
                              <a:pt x="2814913" y="681286"/>
                              <a:pt x="2572693" y="651052"/>
                            </a:cubicBezTo>
                            <a:cubicBezTo>
                              <a:pt x="1907813" y="715428"/>
                              <a:pt x="1229563" y="698327"/>
                              <a:pt x="906062" y="588145"/>
                            </a:cubicBezTo>
                            <a:cubicBezTo>
                              <a:pt x="561599" y="597309"/>
                              <a:pt x="269230" y="534016"/>
                              <a:pt x="173282" y="518142"/>
                            </a:cubicBezTo>
                            <a:cubicBezTo>
                              <a:pt x="125324" y="478531"/>
                              <a:pt x="156556" y="463827"/>
                              <a:pt x="329860" y="423649"/>
                            </a:cubicBezTo>
                            <a:cubicBezTo>
                              <a:pt x="94461" y="397052"/>
                              <a:pt x="-18674" y="364503"/>
                              <a:pt x="-781" y="326703"/>
                            </a:cubicBezTo>
                            <a:cubicBezTo>
                              <a:pt x="10892" y="231740"/>
                              <a:pt x="323695" y="244078"/>
                              <a:pt x="603053" y="240534"/>
                            </a:cubicBezTo>
                            <a:cubicBezTo>
                              <a:pt x="604931" y="239625"/>
                              <a:pt x="607339" y="239169"/>
                              <a:pt x="608829" y="238262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7262027" y="763211"/>
                            </a:moveTo>
                            <a:cubicBezTo>
                              <a:pt x="7259659" y="774708"/>
                              <a:pt x="7253472" y="783813"/>
                              <a:pt x="7242130" y="783108"/>
                            </a:cubicBezTo>
                            <a:cubicBezTo>
                              <a:pt x="7228758" y="781258"/>
                              <a:pt x="7225190" y="773807"/>
                              <a:pt x="7222233" y="763211"/>
                            </a:cubicBezTo>
                            <a:cubicBezTo>
                              <a:pt x="7221318" y="752726"/>
                              <a:pt x="7229057" y="742586"/>
                              <a:pt x="7242130" y="743314"/>
                            </a:cubicBezTo>
                            <a:cubicBezTo>
                              <a:pt x="7253890" y="744169"/>
                              <a:pt x="7264707" y="752854"/>
                              <a:pt x="7262027" y="763211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6805650" y="713361"/>
                            </a:moveTo>
                            <a:cubicBezTo>
                              <a:pt x="6803603" y="737274"/>
                              <a:pt x="6785976" y="757831"/>
                              <a:pt x="6765857" y="753154"/>
                            </a:cubicBezTo>
                            <a:cubicBezTo>
                              <a:pt x="6744109" y="749346"/>
                              <a:pt x="6726973" y="732101"/>
                              <a:pt x="6726064" y="713361"/>
                            </a:cubicBezTo>
                            <a:cubicBezTo>
                              <a:pt x="6725074" y="694077"/>
                              <a:pt x="6742057" y="672809"/>
                              <a:pt x="6765857" y="673568"/>
                            </a:cubicBezTo>
                            <a:cubicBezTo>
                              <a:pt x="6790034" y="672991"/>
                              <a:pt x="6801569" y="694589"/>
                              <a:pt x="6805650" y="713361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6309697" y="659370"/>
                            </a:moveTo>
                            <a:cubicBezTo>
                              <a:pt x="6314372" y="696059"/>
                              <a:pt x="6284850" y="726443"/>
                              <a:pt x="6250007" y="719060"/>
                            </a:cubicBezTo>
                            <a:cubicBezTo>
                              <a:pt x="6224181" y="714793"/>
                              <a:pt x="6184523" y="692744"/>
                              <a:pt x="6190317" y="659370"/>
                            </a:cubicBezTo>
                            <a:cubicBezTo>
                              <a:pt x="6190976" y="626944"/>
                              <a:pt x="6220947" y="606151"/>
                              <a:pt x="6250007" y="599680"/>
                            </a:cubicBezTo>
                            <a:cubicBezTo>
                              <a:pt x="6280040" y="599055"/>
                              <a:pt x="6306167" y="619799"/>
                              <a:pt x="6309697" y="659370"/>
                            </a:cubicBezTo>
                            <a:close/>
                          </a:path>
                          <a:path w="6743954" h="716280" fill="none" stroke="0" extrusionOk="0">
                            <a:moveTo>
                              <a:pt x="732624" y="434029"/>
                            </a:moveTo>
                            <a:cubicBezTo>
                              <a:pt x="600994" y="446306"/>
                              <a:pt x="458726" y="423655"/>
                              <a:pt x="337197" y="420814"/>
                            </a:cubicBezTo>
                            <a:moveTo>
                              <a:pt x="1081530" y="578644"/>
                            </a:moveTo>
                            <a:cubicBezTo>
                              <a:pt x="1041141" y="589398"/>
                              <a:pt x="963516" y="581142"/>
                              <a:pt x="908560" y="584962"/>
                            </a:cubicBezTo>
                            <a:moveTo>
                              <a:pt x="2572381" y="648133"/>
                            </a:moveTo>
                            <a:cubicBezTo>
                              <a:pt x="2530137" y="640300"/>
                              <a:pt x="2491431" y="623560"/>
                              <a:pt x="2468099" y="619283"/>
                            </a:cubicBezTo>
                            <a:moveTo>
                              <a:pt x="4500184" y="576190"/>
                            </a:moveTo>
                            <a:cubicBezTo>
                              <a:pt x="4492921" y="589783"/>
                              <a:pt x="4477716" y="598371"/>
                              <a:pt x="4458502" y="607843"/>
                            </a:cubicBezTo>
                            <a:moveTo>
                              <a:pt x="5327879" y="380590"/>
                            </a:moveTo>
                            <a:cubicBezTo>
                              <a:pt x="5639539" y="397322"/>
                              <a:pt x="5835810" y="447642"/>
                              <a:pt x="5835393" y="498908"/>
                            </a:cubicBezTo>
                            <a:moveTo>
                              <a:pt x="6525087" y="254577"/>
                            </a:moveTo>
                            <a:cubicBezTo>
                              <a:pt x="6478352" y="267823"/>
                              <a:pt x="6387474" y="276114"/>
                              <a:pt x="6299040" y="298947"/>
                            </a:cubicBezTo>
                            <a:moveTo>
                              <a:pt x="5982761" y="89966"/>
                            </a:moveTo>
                            <a:cubicBezTo>
                              <a:pt x="5993149" y="96807"/>
                              <a:pt x="5993867" y="104761"/>
                              <a:pt x="5994625" y="110923"/>
                            </a:cubicBezTo>
                            <a:moveTo>
                              <a:pt x="4539367" y="65526"/>
                            </a:moveTo>
                            <a:cubicBezTo>
                              <a:pt x="4569783" y="48489"/>
                              <a:pt x="4617442" y="48788"/>
                              <a:pt x="4655201" y="38798"/>
                            </a:cubicBezTo>
                            <a:moveTo>
                              <a:pt x="3456432" y="78260"/>
                            </a:moveTo>
                            <a:cubicBezTo>
                              <a:pt x="3466611" y="68363"/>
                              <a:pt x="3488211" y="59251"/>
                              <a:pt x="3512476" y="55213"/>
                            </a:cubicBezTo>
                            <a:moveTo>
                              <a:pt x="2185540" y="86086"/>
                            </a:moveTo>
                            <a:cubicBezTo>
                              <a:pt x="2274895" y="96553"/>
                              <a:pt x="2325531" y="101346"/>
                              <a:pt x="2388483" y="108436"/>
                            </a:cubicBezTo>
                            <a:moveTo>
                              <a:pt x="644266" y="261790"/>
                            </a:moveTo>
                            <a:cubicBezTo>
                              <a:pt x="626300" y="252684"/>
                              <a:pt x="615521" y="247794"/>
                              <a:pt x="608829" y="238262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Given Hypothesis space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and dataset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can Transformer identify the correct hypothesis?</a:t>
                </a:r>
              </a:p>
            </p:txBody>
          </p:sp>
        </mc:Choice>
        <mc:Fallback xmlns="">
          <p:sp>
            <p:nvSpPr>
              <p:cNvPr id="24" name="Thought Bubble: Cloud 23">
                <a:extLst>
                  <a:ext uri="{FF2B5EF4-FFF2-40B4-BE49-F238E27FC236}">
                    <a16:creationId xmlns:a16="http://schemas.microsoft.com/office/drawing/2014/main" id="{9F04B93F-DE68-A18F-6A2A-27CFD2A91D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168" y="1755537"/>
                <a:ext cx="4344438" cy="1958675"/>
              </a:xfrm>
              <a:prstGeom prst="cloudCallout">
                <a:avLst>
                  <a:gd name="adj1" fmla="val 56038"/>
                  <a:gd name="adj2" fmla="val 66455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25000"/>
                    <a:lumOff val="75000"/>
                  </a:schemeClr>
                </a:solidFill>
                <a:prstDash val="sysDash"/>
                <a:extLst>
                  <a:ext uri="{C807C97D-BFC1-408E-A445-0C87EB9F89A2}">
                    <ask:lineSketchStyleProps xmlns:ask="http://schemas.microsoft.com/office/drawing/2018/sketchyshapes" sd="462865412">
                      <a:custGeom>
                        <a:avLst/>
                        <a:gdLst>
                          <a:gd name="connsiteX0" fmla="*/ 608829 w 6743954"/>
                          <a:gd name="connsiteY0" fmla="*/ 238262 h 716280"/>
                          <a:gd name="connsiteX1" fmla="*/ 877806 w 6743954"/>
                          <a:gd name="connsiteY1" fmla="*/ 114521 h 716280"/>
                          <a:gd name="connsiteX2" fmla="*/ 2186321 w 6743954"/>
                          <a:gd name="connsiteY2" fmla="*/ 86252 h 716280"/>
                          <a:gd name="connsiteX3" fmla="*/ 3505607 w 6743954"/>
                          <a:gd name="connsiteY3" fmla="*/ 56904 h 716280"/>
                          <a:gd name="connsiteX4" fmla="*/ 4019677 w 6743954"/>
                          <a:gd name="connsiteY4" fmla="*/ 3316 h 716280"/>
                          <a:gd name="connsiteX5" fmla="*/ 4657231 w 6743954"/>
                          <a:gd name="connsiteY5" fmla="*/ 41136 h 716280"/>
                          <a:gd name="connsiteX6" fmla="*/ 5536130 w 6743954"/>
                          <a:gd name="connsiteY6" fmla="*/ 11440 h 716280"/>
                          <a:gd name="connsiteX7" fmla="*/ 5981824 w 6743954"/>
                          <a:gd name="connsiteY7" fmla="*/ 92453 h 716280"/>
                          <a:gd name="connsiteX8" fmla="*/ 6553811 w 6743954"/>
                          <a:gd name="connsiteY8" fmla="*/ 171078 h 716280"/>
                          <a:gd name="connsiteX9" fmla="*/ 6528209 w 6743954"/>
                          <a:gd name="connsiteY9" fmla="*/ 256335 h 716280"/>
                          <a:gd name="connsiteX10" fmla="*/ 6715229 w 6743954"/>
                          <a:gd name="connsiteY10" fmla="*/ 386691 h 716280"/>
                          <a:gd name="connsiteX11" fmla="*/ 5839140 w 6743954"/>
                          <a:gd name="connsiteY11" fmla="*/ 500799 h 716280"/>
                          <a:gd name="connsiteX12" fmla="*/ 5525515 w 6743954"/>
                          <a:gd name="connsiteY12" fmla="*/ 598574 h 716280"/>
                          <a:gd name="connsiteX13" fmla="*/ 4457722 w 6743954"/>
                          <a:gd name="connsiteY13" fmla="*/ 610413 h 716280"/>
                          <a:gd name="connsiteX14" fmla="*/ 3694656 w 6743954"/>
                          <a:gd name="connsiteY14" fmla="*/ 714721 h 716280"/>
                          <a:gd name="connsiteX15" fmla="*/ 2572693 w 6743954"/>
                          <a:gd name="connsiteY15" fmla="*/ 651052 h 716280"/>
                          <a:gd name="connsiteX16" fmla="*/ 906062 w 6743954"/>
                          <a:gd name="connsiteY16" fmla="*/ 588145 h 716280"/>
                          <a:gd name="connsiteX17" fmla="*/ 173282 w 6743954"/>
                          <a:gd name="connsiteY17" fmla="*/ 518142 h 716280"/>
                          <a:gd name="connsiteX18" fmla="*/ 329860 w 6743954"/>
                          <a:gd name="connsiteY18" fmla="*/ 423649 h 716280"/>
                          <a:gd name="connsiteX19" fmla="*/ -781 w 6743954"/>
                          <a:gd name="connsiteY19" fmla="*/ 326703 h 716280"/>
                          <a:gd name="connsiteX20" fmla="*/ 603053 w 6743954"/>
                          <a:gd name="connsiteY20" fmla="*/ 240534 h 716280"/>
                          <a:gd name="connsiteX21" fmla="*/ 608829 w 6743954"/>
                          <a:gd name="connsiteY21" fmla="*/ 238262 h 716280"/>
                          <a:gd name="connsiteX0" fmla="*/ 7262027 w 6743954"/>
                          <a:gd name="connsiteY0" fmla="*/ 763211 h 716280"/>
                          <a:gd name="connsiteX1" fmla="*/ 7242130 w 6743954"/>
                          <a:gd name="connsiteY1" fmla="*/ 783108 h 716280"/>
                          <a:gd name="connsiteX2" fmla="*/ 7222233 w 6743954"/>
                          <a:gd name="connsiteY2" fmla="*/ 763211 h 716280"/>
                          <a:gd name="connsiteX3" fmla="*/ 7242130 w 6743954"/>
                          <a:gd name="connsiteY3" fmla="*/ 743314 h 716280"/>
                          <a:gd name="connsiteX4" fmla="*/ 7262027 w 6743954"/>
                          <a:gd name="connsiteY4" fmla="*/ 763211 h 716280"/>
                          <a:gd name="connsiteX0" fmla="*/ 6805650 w 6743954"/>
                          <a:gd name="connsiteY0" fmla="*/ 713361 h 716280"/>
                          <a:gd name="connsiteX1" fmla="*/ 6765857 w 6743954"/>
                          <a:gd name="connsiteY1" fmla="*/ 753154 h 716280"/>
                          <a:gd name="connsiteX2" fmla="*/ 6726064 w 6743954"/>
                          <a:gd name="connsiteY2" fmla="*/ 713361 h 716280"/>
                          <a:gd name="connsiteX3" fmla="*/ 6765857 w 6743954"/>
                          <a:gd name="connsiteY3" fmla="*/ 673568 h 716280"/>
                          <a:gd name="connsiteX4" fmla="*/ 6805650 w 6743954"/>
                          <a:gd name="connsiteY4" fmla="*/ 713361 h 716280"/>
                          <a:gd name="connsiteX0" fmla="*/ 6309697 w 6743954"/>
                          <a:gd name="connsiteY0" fmla="*/ 659370 h 716280"/>
                          <a:gd name="connsiteX1" fmla="*/ 6250007 w 6743954"/>
                          <a:gd name="connsiteY1" fmla="*/ 719060 h 716280"/>
                          <a:gd name="connsiteX2" fmla="*/ 6190317 w 6743954"/>
                          <a:gd name="connsiteY2" fmla="*/ 659370 h 716280"/>
                          <a:gd name="connsiteX3" fmla="*/ 6250007 w 6743954"/>
                          <a:gd name="connsiteY3" fmla="*/ 599680 h 716280"/>
                          <a:gd name="connsiteX4" fmla="*/ 6309697 w 6743954"/>
                          <a:gd name="connsiteY4" fmla="*/ 659370 h 716280"/>
                          <a:gd name="connsiteX0" fmla="*/ 732624 w 6743954"/>
                          <a:gd name="connsiteY0" fmla="*/ 434029 h 716280"/>
                          <a:gd name="connsiteX1" fmla="*/ 337197 w 6743954"/>
                          <a:gd name="connsiteY1" fmla="*/ 420814 h 716280"/>
                          <a:gd name="connsiteX2" fmla="*/ 1081530 w 6743954"/>
                          <a:gd name="connsiteY2" fmla="*/ 578644 h 716280"/>
                          <a:gd name="connsiteX3" fmla="*/ 908560 w 6743954"/>
                          <a:gd name="connsiteY3" fmla="*/ 584962 h 716280"/>
                          <a:gd name="connsiteX4" fmla="*/ 2572381 w 6743954"/>
                          <a:gd name="connsiteY4" fmla="*/ 648133 h 716280"/>
                          <a:gd name="connsiteX5" fmla="*/ 2468099 w 6743954"/>
                          <a:gd name="connsiteY5" fmla="*/ 619283 h 716280"/>
                          <a:gd name="connsiteX6" fmla="*/ 4500184 w 6743954"/>
                          <a:gd name="connsiteY6" fmla="*/ 576190 h 716280"/>
                          <a:gd name="connsiteX7" fmla="*/ 4458502 w 6743954"/>
                          <a:gd name="connsiteY7" fmla="*/ 607843 h 716280"/>
                          <a:gd name="connsiteX8" fmla="*/ 5327879 w 6743954"/>
                          <a:gd name="connsiteY8" fmla="*/ 380590 h 716280"/>
                          <a:gd name="connsiteX9" fmla="*/ 5835393 w 6743954"/>
                          <a:gd name="connsiteY9" fmla="*/ 498908 h 716280"/>
                          <a:gd name="connsiteX10" fmla="*/ 6525087 w 6743954"/>
                          <a:gd name="connsiteY10" fmla="*/ 254577 h 716280"/>
                          <a:gd name="connsiteX11" fmla="*/ 6299040 w 6743954"/>
                          <a:gd name="connsiteY11" fmla="*/ 298947 h 716280"/>
                          <a:gd name="connsiteX12" fmla="*/ 5982761 w 6743954"/>
                          <a:gd name="connsiteY12" fmla="*/ 89966 h 716280"/>
                          <a:gd name="connsiteX13" fmla="*/ 5994625 w 6743954"/>
                          <a:gd name="connsiteY13" fmla="*/ 110923 h 716280"/>
                          <a:gd name="connsiteX14" fmla="*/ 4539367 w 6743954"/>
                          <a:gd name="connsiteY14" fmla="*/ 65526 h 716280"/>
                          <a:gd name="connsiteX15" fmla="*/ 4655201 w 6743954"/>
                          <a:gd name="connsiteY15" fmla="*/ 38798 h 716280"/>
                          <a:gd name="connsiteX16" fmla="*/ 3456432 w 6743954"/>
                          <a:gd name="connsiteY16" fmla="*/ 78260 h 716280"/>
                          <a:gd name="connsiteX17" fmla="*/ 3512476 w 6743954"/>
                          <a:gd name="connsiteY17" fmla="*/ 55213 h 716280"/>
                          <a:gd name="connsiteX18" fmla="*/ 2185540 w 6743954"/>
                          <a:gd name="connsiteY18" fmla="*/ 86086 h 716280"/>
                          <a:gd name="connsiteX19" fmla="*/ 2388483 w 6743954"/>
                          <a:gd name="connsiteY19" fmla="*/ 108436 h 716280"/>
                          <a:gd name="connsiteX20" fmla="*/ 644266 w 6743954"/>
                          <a:gd name="connsiteY20" fmla="*/ 261790 h 716280"/>
                          <a:gd name="connsiteX21" fmla="*/ 608829 w 6743954"/>
                          <a:gd name="connsiteY21" fmla="*/ 238262 h 71628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</a:cxnLst>
                        <a:rect l="l" t="t" r="r" b="b"/>
                        <a:pathLst>
                          <a:path w="6743954" h="716280" fill="none" extrusionOk="0">
                            <a:moveTo>
                              <a:pt x="608829" y="238262"/>
                            </a:moveTo>
                            <a:cubicBezTo>
                              <a:pt x="560878" y="194073"/>
                              <a:pt x="657492" y="147729"/>
                              <a:pt x="877806" y="114521"/>
                            </a:cubicBezTo>
                            <a:cubicBezTo>
                              <a:pt x="1243971" y="-58735"/>
                              <a:pt x="1838647" y="30107"/>
                              <a:pt x="2186321" y="86252"/>
                            </a:cubicBezTo>
                            <a:cubicBezTo>
                              <a:pt x="2456491" y="22186"/>
                              <a:pt x="3068614" y="60588"/>
                              <a:pt x="3505607" y="56904"/>
                            </a:cubicBezTo>
                            <a:cubicBezTo>
                              <a:pt x="3581227" y="28948"/>
                              <a:pt x="3795711" y="26781"/>
                              <a:pt x="4019677" y="3316"/>
                            </a:cubicBezTo>
                            <a:cubicBezTo>
                              <a:pt x="4240753" y="19947"/>
                              <a:pt x="4517963" y="12049"/>
                              <a:pt x="4657231" y="41136"/>
                            </a:cubicBezTo>
                            <a:cubicBezTo>
                              <a:pt x="4907407" y="29286"/>
                              <a:pt x="5202171" y="-63968"/>
                              <a:pt x="5536130" y="11440"/>
                            </a:cubicBezTo>
                            <a:cubicBezTo>
                              <a:pt x="5754517" y="32621"/>
                              <a:pt x="5936728" y="53064"/>
                              <a:pt x="5981824" y="92453"/>
                            </a:cubicBezTo>
                            <a:cubicBezTo>
                              <a:pt x="6265543" y="119349"/>
                              <a:pt x="6482907" y="141439"/>
                              <a:pt x="6553811" y="171078"/>
                            </a:cubicBezTo>
                            <a:cubicBezTo>
                              <a:pt x="6618871" y="196741"/>
                              <a:pt x="6606883" y="229216"/>
                              <a:pt x="6528209" y="256335"/>
                            </a:cubicBezTo>
                            <a:cubicBezTo>
                              <a:pt x="6714774" y="289645"/>
                              <a:pt x="6806165" y="343274"/>
                              <a:pt x="6715229" y="386691"/>
                            </a:cubicBezTo>
                            <a:cubicBezTo>
                              <a:pt x="6584700" y="375453"/>
                              <a:pt x="6307048" y="430000"/>
                              <a:pt x="5839140" y="500799"/>
                            </a:cubicBezTo>
                            <a:cubicBezTo>
                              <a:pt x="5852766" y="555277"/>
                              <a:pt x="5739684" y="596084"/>
                              <a:pt x="5525515" y="598574"/>
                            </a:cubicBezTo>
                            <a:cubicBezTo>
                              <a:pt x="5239906" y="613925"/>
                              <a:pt x="4852479" y="696457"/>
                              <a:pt x="4457722" y="610413"/>
                            </a:cubicBezTo>
                            <a:cubicBezTo>
                              <a:pt x="4280896" y="626728"/>
                              <a:pt x="4131221" y="671144"/>
                              <a:pt x="3694656" y="714721"/>
                            </a:cubicBezTo>
                            <a:cubicBezTo>
                              <a:pt x="3273953" y="715341"/>
                              <a:pt x="2815251" y="667988"/>
                              <a:pt x="2572693" y="651052"/>
                            </a:cubicBezTo>
                            <a:cubicBezTo>
                              <a:pt x="2023894" y="670361"/>
                              <a:pt x="1262361" y="714834"/>
                              <a:pt x="906062" y="588145"/>
                            </a:cubicBezTo>
                            <a:cubicBezTo>
                              <a:pt x="560623" y="594179"/>
                              <a:pt x="290176" y="583009"/>
                              <a:pt x="173282" y="518142"/>
                            </a:cubicBezTo>
                            <a:cubicBezTo>
                              <a:pt x="100664" y="491851"/>
                              <a:pt x="145354" y="449138"/>
                              <a:pt x="329860" y="423649"/>
                            </a:cubicBezTo>
                            <a:cubicBezTo>
                              <a:pt x="85318" y="410552"/>
                              <a:pt x="-29721" y="373424"/>
                              <a:pt x="-781" y="326703"/>
                            </a:cubicBezTo>
                            <a:cubicBezTo>
                              <a:pt x="28222" y="301366"/>
                              <a:pt x="302951" y="267052"/>
                              <a:pt x="603053" y="240534"/>
                            </a:cubicBezTo>
                            <a:cubicBezTo>
                              <a:pt x="604924" y="239852"/>
                              <a:pt x="607218" y="238588"/>
                              <a:pt x="608829" y="238262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7262027" y="763211"/>
                            </a:moveTo>
                            <a:cubicBezTo>
                              <a:pt x="7259245" y="773584"/>
                              <a:pt x="7254213" y="783156"/>
                              <a:pt x="7242130" y="783108"/>
                            </a:cubicBezTo>
                            <a:cubicBezTo>
                              <a:pt x="7230382" y="781049"/>
                              <a:pt x="7219729" y="774530"/>
                              <a:pt x="7222233" y="763211"/>
                            </a:cubicBezTo>
                            <a:cubicBezTo>
                              <a:pt x="7222058" y="751797"/>
                              <a:pt x="7231446" y="742745"/>
                              <a:pt x="7242130" y="743314"/>
                            </a:cubicBezTo>
                            <a:cubicBezTo>
                              <a:pt x="7250379" y="741807"/>
                              <a:pt x="7264460" y="752881"/>
                              <a:pt x="7262027" y="763211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6805650" y="713361"/>
                            </a:moveTo>
                            <a:cubicBezTo>
                              <a:pt x="6805287" y="735843"/>
                              <a:pt x="6789131" y="751226"/>
                              <a:pt x="6765857" y="753154"/>
                            </a:cubicBezTo>
                            <a:cubicBezTo>
                              <a:pt x="6747038" y="754031"/>
                              <a:pt x="6722756" y="736756"/>
                              <a:pt x="6726064" y="713361"/>
                            </a:cubicBezTo>
                            <a:cubicBezTo>
                              <a:pt x="6728084" y="692821"/>
                              <a:pt x="6743197" y="670457"/>
                              <a:pt x="6765857" y="673568"/>
                            </a:cubicBezTo>
                            <a:cubicBezTo>
                              <a:pt x="6787596" y="673068"/>
                              <a:pt x="6803519" y="691171"/>
                              <a:pt x="6805650" y="713361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6309697" y="659370"/>
                            </a:moveTo>
                            <a:cubicBezTo>
                              <a:pt x="6313359" y="684887"/>
                              <a:pt x="6289757" y="718282"/>
                              <a:pt x="6250007" y="719060"/>
                            </a:cubicBezTo>
                            <a:cubicBezTo>
                              <a:pt x="6216198" y="712432"/>
                              <a:pt x="6191153" y="697735"/>
                              <a:pt x="6190317" y="659370"/>
                            </a:cubicBezTo>
                            <a:cubicBezTo>
                              <a:pt x="6190575" y="624922"/>
                              <a:pt x="6220114" y="604345"/>
                              <a:pt x="6250007" y="599680"/>
                            </a:cubicBezTo>
                            <a:cubicBezTo>
                              <a:pt x="6277542" y="602161"/>
                              <a:pt x="6308512" y="624370"/>
                              <a:pt x="6309697" y="659370"/>
                            </a:cubicBezTo>
                            <a:close/>
                          </a:path>
                          <a:path w="6743954" h="716280" fill="none" extrusionOk="0">
                            <a:moveTo>
                              <a:pt x="732624" y="434029"/>
                            </a:moveTo>
                            <a:cubicBezTo>
                              <a:pt x="577915" y="446939"/>
                              <a:pt x="433914" y="412735"/>
                              <a:pt x="337197" y="420814"/>
                            </a:cubicBezTo>
                            <a:moveTo>
                              <a:pt x="1081530" y="578644"/>
                            </a:moveTo>
                            <a:cubicBezTo>
                              <a:pt x="1019435" y="581847"/>
                              <a:pt x="980975" y="583079"/>
                              <a:pt x="908560" y="584962"/>
                            </a:cubicBezTo>
                            <a:moveTo>
                              <a:pt x="2572381" y="648133"/>
                            </a:moveTo>
                            <a:cubicBezTo>
                              <a:pt x="2533676" y="638841"/>
                              <a:pt x="2494656" y="631020"/>
                              <a:pt x="2468099" y="619283"/>
                            </a:cubicBezTo>
                            <a:moveTo>
                              <a:pt x="4500184" y="576190"/>
                            </a:moveTo>
                            <a:cubicBezTo>
                              <a:pt x="4495573" y="585697"/>
                              <a:pt x="4483117" y="597998"/>
                              <a:pt x="4458502" y="607843"/>
                            </a:cubicBezTo>
                            <a:moveTo>
                              <a:pt x="5327879" y="380590"/>
                            </a:moveTo>
                            <a:cubicBezTo>
                              <a:pt x="5639312" y="403082"/>
                              <a:pt x="5844774" y="443436"/>
                              <a:pt x="5835393" y="498908"/>
                            </a:cubicBezTo>
                            <a:moveTo>
                              <a:pt x="6525087" y="254577"/>
                            </a:moveTo>
                            <a:cubicBezTo>
                              <a:pt x="6478908" y="271928"/>
                              <a:pt x="6374583" y="289010"/>
                              <a:pt x="6299040" y="298947"/>
                            </a:cubicBezTo>
                            <a:moveTo>
                              <a:pt x="5982761" y="89966"/>
                            </a:moveTo>
                            <a:cubicBezTo>
                              <a:pt x="5991733" y="95749"/>
                              <a:pt x="5994767" y="104063"/>
                              <a:pt x="5994625" y="110923"/>
                            </a:cubicBezTo>
                            <a:moveTo>
                              <a:pt x="4539367" y="65526"/>
                            </a:moveTo>
                            <a:cubicBezTo>
                              <a:pt x="4565211" y="54375"/>
                              <a:pt x="4608415" y="47873"/>
                              <a:pt x="4655201" y="38798"/>
                            </a:cubicBezTo>
                            <a:moveTo>
                              <a:pt x="3456432" y="78260"/>
                            </a:moveTo>
                            <a:cubicBezTo>
                              <a:pt x="3467468" y="69747"/>
                              <a:pt x="3487054" y="60423"/>
                              <a:pt x="3512476" y="55213"/>
                            </a:cubicBezTo>
                            <a:moveTo>
                              <a:pt x="2185540" y="86086"/>
                            </a:moveTo>
                            <a:cubicBezTo>
                              <a:pt x="2262742" y="96019"/>
                              <a:pt x="2326259" y="101119"/>
                              <a:pt x="2388483" y="108436"/>
                            </a:cubicBezTo>
                            <a:moveTo>
                              <a:pt x="644266" y="261790"/>
                            </a:moveTo>
                            <a:cubicBezTo>
                              <a:pt x="627066" y="253708"/>
                              <a:pt x="617098" y="247415"/>
                              <a:pt x="608829" y="238262"/>
                            </a:cubicBezTo>
                          </a:path>
                          <a:path w="6743954" h="716280" stroke="0" extrusionOk="0">
                            <a:moveTo>
                              <a:pt x="608829" y="238262"/>
                            </a:moveTo>
                            <a:cubicBezTo>
                              <a:pt x="542833" y="174403"/>
                              <a:pt x="683107" y="130822"/>
                              <a:pt x="877806" y="114521"/>
                            </a:cubicBezTo>
                            <a:cubicBezTo>
                              <a:pt x="1222133" y="74267"/>
                              <a:pt x="1793460" y="59358"/>
                              <a:pt x="2186321" y="86252"/>
                            </a:cubicBezTo>
                            <a:cubicBezTo>
                              <a:pt x="2369372" y="54229"/>
                              <a:pt x="3162940" y="-10724"/>
                              <a:pt x="3505607" y="56904"/>
                            </a:cubicBezTo>
                            <a:cubicBezTo>
                              <a:pt x="3570514" y="31774"/>
                              <a:pt x="3812143" y="-7759"/>
                              <a:pt x="4019677" y="3316"/>
                            </a:cubicBezTo>
                            <a:cubicBezTo>
                              <a:pt x="4258140" y="-14571"/>
                              <a:pt x="4516999" y="-5483"/>
                              <a:pt x="4657231" y="41136"/>
                            </a:cubicBezTo>
                            <a:cubicBezTo>
                              <a:pt x="4827848" y="-40791"/>
                              <a:pt x="5209206" y="-85796"/>
                              <a:pt x="5536130" y="11440"/>
                            </a:cubicBezTo>
                            <a:cubicBezTo>
                              <a:pt x="5775167" y="17108"/>
                              <a:pt x="5930080" y="52909"/>
                              <a:pt x="5981824" y="92453"/>
                            </a:cubicBezTo>
                            <a:cubicBezTo>
                              <a:pt x="6272508" y="92323"/>
                              <a:pt x="6453372" y="125433"/>
                              <a:pt x="6553811" y="171078"/>
                            </a:cubicBezTo>
                            <a:cubicBezTo>
                              <a:pt x="6620276" y="198835"/>
                              <a:pt x="6604640" y="236750"/>
                              <a:pt x="6528209" y="256335"/>
                            </a:cubicBezTo>
                            <a:cubicBezTo>
                              <a:pt x="6741748" y="311912"/>
                              <a:pt x="6790286" y="332612"/>
                              <a:pt x="6715229" y="386691"/>
                            </a:cubicBezTo>
                            <a:cubicBezTo>
                              <a:pt x="6619508" y="463540"/>
                              <a:pt x="6288050" y="492917"/>
                              <a:pt x="5839140" y="500799"/>
                            </a:cubicBezTo>
                            <a:cubicBezTo>
                              <a:pt x="5854958" y="514489"/>
                              <a:pt x="5740675" y="569989"/>
                              <a:pt x="5525515" y="598574"/>
                            </a:cubicBezTo>
                            <a:cubicBezTo>
                              <a:pt x="5240576" y="579070"/>
                              <a:pt x="4773046" y="659540"/>
                              <a:pt x="4457722" y="610413"/>
                            </a:cubicBezTo>
                            <a:cubicBezTo>
                              <a:pt x="4420451" y="628026"/>
                              <a:pt x="4063797" y="656685"/>
                              <a:pt x="3694656" y="714721"/>
                            </a:cubicBezTo>
                            <a:cubicBezTo>
                              <a:pt x="3290431" y="740435"/>
                              <a:pt x="2814913" y="681286"/>
                              <a:pt x="2572693" y="651052"/>
                            </a:cubicBezTo>
                            <a:cubicBezTo>
                              <a:pt x="1907813" y="715428"/>
                              <a:pt x="1229563" y="698327"/>
                              <a:pt x="906062" y="588145"/>
                            </a:cubicBezTo>
                            <a:cubicBezTo>
                              <a:pt x="561599" y="597309"/>
                              <a:pt x="269230" y="534016"/>
                              <a:pt x="173282" y="518142"/>
                            </a:cubicBezTo>
                            <a:cubicBezTo>
                              <a:pt x="125324" y="478531"/>
                              <a:pt x="156556" y="463827"/>
                              <a:pt x="329860" y="423649"/>
                            </a:cubicBezTo>
                            <a:cubicBezTo>
                              <a:pt x="94461" y="397052"/>
                              <a:pt x="-18674" y="364503"/>
                              <a:pt x="-781" y="326703"/>
                            </a:cubicBezTo>
                            <a:cubicBezTo>
                              <a:pt x="10892" y="231740"/>
                              <a:pt x="323695" y="244078"/>
                              <a:pt x="603053" y="240534"/>
                            </a:cubicBezTo>
                            <a:cubicBezTo>
                              <a:pt x="604931" y="239625"/>
                              <a:pt x="607339" y="239169"/>
                              <a:pt x="608829" y="238262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7262027" y="763211"/>
                            </a:moveTo>
                            <a:cubicBezTo>
                              <a:pt x="7259659" y="774708"/>
                              <a:pt x="7253472" y="783813"/>
                              <a:pt x="7242130" y="783108"/>
                            </a:cubicBezTo>
                            <a:cubicBezTo>
                              <a:pt x="7228758" y="781258"/>
                              <a:pt x="7225190" y="773807"/>
                              <a:pt x="7222233" y="763211"/>
                            </a:cubicBezTo>
                            <a:cubicBezTo>
                              <a:pt x="7221318" y="752726"/>
                              <a:pt x="7229057" y="742586"/>
                              <a:pt x="7242130" y="743314"/>
                            </a:cubicBezTo>
                            <a:cubicBezTo>
                              <a:pt x="7253890" y="744169"/>
                              <a:pt x="7264707" y="752854"/>
                              <a:pt x="7262027" y="763211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6805650" y="713361"/>
                            </a:moveTo>
                            <a:cubicBezTo>
                              <a:pt x="6803603" y="737274"/>
                              <a:pt x="6785976" y="757831"/>
                              <a:pt x="6765857" y="753154"/>
                            </a:cubicBezTo>
                            <a:cubicBezTo>
                              <a:pt x="6744109" y="749346"/>
                              <a:pt x="6726973" y="732101"/>
                              <a:pt x="6726064" y="713361"/>
                            </a:cubicBezTo>
                            <a:cubicBezTo>
                              <a:pt x="6725074" y="694077"/>
                              <a:pt x="6742057" y="672809"/>
                              <a:pt x="6765857" y="673568"/>
                            </a:cubicBezTo>
                            <a:cubicBezTo>
                              <a:pt x="6790034" y="672991"/>
                              <a:pt x="6801569" y="694589"/>
                              <a:pt x="6805650" y="713361"/>
                            </a:cubicBezTo>
                            <a:close/>
                          </a:path>
                          <a:path w="6743954" h="716280" stroke="0" extrusionOk="0">
                            <a:moveTo>
                              <a:pt x="6309697" y="659370"/>
                            </a:moveTo>
                            <a:cubicBezTo>
                              <a:pt x="6314372" y="696059"/>
                              <a:pt x="6284850" y="726443"/>
                              <a:pt x="6250007" y="719060"/>
                            </a:cubicBezTo>
                            <a:cubicBezTo>
                              <a:pt x="6224181" y="714793"/>
                              <a:pt x="6184523" y="692744"/>
                              <a:pt x="6190317" y="659370"/>
                            </a:cubicBezTo>
                            <a:cubicBezTo>
                              <a:pt x="6190976" y="626944"/>
                              <a:pt x="6220947" y="606151"/>
                              <a:pt x="6250007" y="599680"/>
                            </a:cubicBezTo>
                            <a:cubicBezTo>
                              <a:pt x="6280040" y="599055"/>
                              <a:pt x="6306167" y="619799"/>
                              <a:pt x="6309697" y="659370"/>
                            </a:cubicBezTo>
                            <a:close/>
                          </a:path>
                          <a:path w="6743954" h="716280" fill="none" stroke="0" extrusionOk="0">
                            <a:moveTo>
                              <a:pt x="732624" y="434029"/>
                            </a:moveTo>
                            <a:cubicBezTo>
                              <a:pt x="600994" y="446306"/>
                              <a:pt x="458726" y="423655"/>
                              <a:pt x="337197" y="420814"/>
                            </a:cubicBezTo>
                            <a:moveTo>
                              <a:pt x="1081530" y="578644"/>
                            </a:moveTo>
                            <a:cubicBezTo>
                              <a:pt x="1041141" y="589398"/>
                              <a:pt x="963516" y="581142"/>
                              <a:pt x="908560" y="584962"/>
                            </a:cubicBezTo>
                            <a:moveTo>
                              <a:pt x="2572381" y="648133"/>
                            </a:moveTo>
                            <a:cubicBezTo>
                              <a:pt x="2530137" y="640300"/>
                              <a:pt x="2491431" y="623560"/>
                              <a:pt x="2468099" y="619283"/>
                            </a:cubicBezTo>
                            <a:moveTo>
                              <a:pt x="4500184" y="576190"/>
                            </a:moveTo>
                            <a:cubicBezTo>
                              <a:pt x="4492921" y="589783"/>
                              <a:pt x="4477716" y="598371"/>
                              <a:pt x="4458502" y="607843"/>
                            </a:cubicBezTo>
                            <a:moveTo>
                              <a:pt x="5327879" y="380590"/>
                            </a:moveTo>
                            <a:cubicBezTo>
                              <a:pt x="5639539" y="397322"/>
                              <a:pt x="5835810" y="447642"/>
                              <a:pt x="5835393" y="498908"/>
                            </a:cubicBezTo>
                            <a:moveTo>
                              <a:pt x="6525087" y="254577"/>
                            </a:moveTo>
                            <a:cubicBezTo>
                              <a:pt x="6478352" y="267823"/>
                              <a:pt x="6387474" y="276114"/>
                              <a:pt x="6299040" y="298947"/>
                            </a:cubicBezTo>
                            <a:moveTo>
                              <a:pt x="5982761" y="89966"/>
                            </a:moveTo>
                            <a:cubicBezTo>
                              <a:pt x="5993149" y="96807"/>
                              <a:pt x="5993867" y="104761"/>
                              <a:pt x="5994625" y="110923"/>
                            </a:cubicBezTo>
                            <a:moveTo>
                              <a:pt x="4539367" y="65526"/>
                            </a:moveTo>
                            <a:cubicBezTo>
                              <a:pt x="4569783" y="48489"/>
                              <a:pt x="4617442" y="48788"/>
                              <a:pt x="4655201" y="38798"/>
                            </a:cubicBezTo>
                            <a:moveTo>
                              <a:pt x="3456432" y="78260"/>
                            </a:moveTo>
                            <a:cubicBezTo>
                              <a:pt x="3466611" y="68363"/>
                              <a:pt x="3488211" y="59251"/>
                              <a:pt x="3512476" y="55213"/>
                            </a:cubicBezTo>
                            <a:moveTo>
                              <a:pt x="2185540" y="86086"/>
                            </a:moveTo>
                            <a:cubicBezTo>
                              <a:pt x="2274895" y="96553"/>
                              <a:pt x="2325531" y="101346"/>
                              <a:pt x="2388483" y="108436"/>
                            </a:cubicBezTo>
                            <a:moveTo>
                              <a:pt x="644266" y="261790"/>
                            </a:moveTo>
                            <a:cubicBezTo>
                              <a:pt x="626300" y="252684"/>
                              <a:pt x="615521" y="247794"/>
                              <a:pt x="608829" y="238262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3F32DE-6CB7-D8C8-2DFF-A1656DE082D0}"/>
              </a:ext>
            </a:extLst>
          </p:cNvPr>
          <p:cNvCxnSpPr>
            <a:cxnSpLocks/>
          </p:cNvCxnSpPr>
          <p:nvPr/>
        </p:nvCxnSpPr>
        <p:spPr>
          <a:xfrm flipV="1">
            <a:off x="8841278" y="4885911"/>
            <a:ext cx="0" cy="1817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CDC22AF-8176-8547-98CF-6C2BDE98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7661973"/>
                  </p:ext>
                </p:extLst>
              </p:nvPr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FCDC22AF-8176-8547-98CF-6C2BDE98C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7661973"/>
                  </p:ext>
                </p:extLst>
              </p:nvPr>
            </p:nvGraphicFramePr>
            <p:xfrm>
              <a:off x="2180714" y="4366568"/>
              <a:ext cx="2092000" cy="159031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23000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523000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97579"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1163" t="-1515" r="-2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1163" t="-1515" r="-105814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1163" t="-1515" r="-5814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103077" r="-305814" b="-20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200000" r="-305814" b="-10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975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163" t="-304615" r="-305814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186D42-D3B1-EA86-269D-9E5651649D43}"/>
              </a:ext>
            </a:extLst>
          </p:cNvPr>
          <p:cNvCxnSpPr/>
          <p:nvPr/>
        </p:nvCxnSpPr>
        <p:spPr>
          <a:xfrm flipV="1">
            <a:off x="4370968" y="5256320"/>
            <a:ext cx="457200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C0CA33B-488C-35D2-7E94-91623668AAE8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597613" y="5503130"/>
            <a:ext cx="272452" cy="368339"/>
          </a:xfrm>
          <a:prstGeom prst="bentConnector2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9C4D982-E9C3-3226-ACAD-3693E1EE6618}"/>
              </a:ext>
            </a:extLst>
          </p:cNvPr>
          <p:cNvSpPr txBox="1"/>
          <p:nvPr/>
        </p:nvSpPr>
        <p:spPr>
          <a:xfrm rot="16200000">
            <a:off x="1223643" y="4782596"/>
            <a:ext cx="1171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91E07-7E01-49A3-AE8C-F696104DBF7C}"/>
              </a:ext>
            </a:extLst>
          </p:cNvPr>
          <p:cNvSpPr txBox="1"/>
          <p:nvPr/>
        </p:nvSpPr>
        <p:spPr>
          <a:xfrm>
            <a:off x="9296400" y="5681256"/>
            <a:ext cx="44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enough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9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03B0-E17D-877D-C00B-3CFD7E530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8A4D-B87D-B053-24EF-F0CB0FCE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6BD7CD58-A2F8-2FC1-88CD-C27E752B16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3249782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94B28FD-FF75-EF2A-1E24-E402CD93BC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012814"/>
                  </p:ext>
                </p:extLst>
              </p:nvPr>
            </p:nvGraphicFramePr>
            <p:xfrm>
              <a:off x="721842" y="3249782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303636" r="-307937" b="-5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396429" r="-307937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505455" r="-307937" b="-3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5455" r="-307937" b="-2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2857" r="-307937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7273" r="-307937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D6E7D72-F443-9B9D-585E-67FB27A08610}"/>
                  </a:ext>
                </a:extLst>
              </p:cNvPr>
              <p:cNvSpPr txBox="1"/>
              <p:nvPr/>
            </p:nvSpPr>
            <p:spPr>
              <a:xfrm>
                <a:off x="922787" y="1794260"/>
                <a:ext cx="443358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generate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/>
                  <a:t> hypotheses with binary labels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6C4873-3712-D971-6614-CC1DAEAAF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87" y="1794260"/>
                <a:ext cx="4433582" cy="669992"/>
              </a:xfrm>
              <a:prstGeom prst="rect">
                <a:avLst/>
              </a:prstGeom>
              <a:blipFill>
                <a:blip r:embed="rId8"/>
                <a:stretch>
                  <a:fillRect l="-1099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721679A6-7EF7-F53D-7D2A-7B5812662375}"/>
              </a:ext>
            </a:extLst>
          </p:cNvPr>
          <p:cNvSpPr/>
          <p:nvPr/>
        </p:nvSpPr>
        <p:spPr>
          <a:xfrm rot="7779030">
            <a:off x="2111182" y="2633548"/>
            <a:ext cx="70365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3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A0E83-D71E-8A25-53A7-F4CACB853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4A6C1-F898-74A5-A34F-DDED11CE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Framework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29DD3A2-414D-8DD6-FA79-34E0DE2EC9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706851" y="4179965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649BEF1-B9AD-8160-AEB0-F2ED3066E5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3374644"/>
                  </p:ext>
                </p:extLst>
              </p:nvPr>
            </p:nvGraphicFramePr>
            <p:xfrm>
              <a:off x="4706851" y="4179965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87" t="-1786" r="-207937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87" t="-1786" r="-107937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587" t="-1786" r="-7937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3636" r="-307937" b="-2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0000" r="-307937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5455" r="-307937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CC8B3F7-E0E4-E967-71F5-FCBCF7E35F15}"/>
              </a:ext>
            </a:extLst>
          </p:cNvPr>
          <p:cNvSpPr txBox="1"/>
          <p:nvPr/>
        </p:nvSpPr>
        <p:spPr>
          <a:xfrm>
            <a:off x="4656230" y="5487475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1E192EE-6B1C-390A-D149-758DE20AC6CC}"/>
              </a:ext>
            </a:extLst>
          </p:cNvPr>
          <p:cNvSpPr txBox="1"/>
          <p:nvPr/>
        </p:nvSpPr>
        <p:spPr>
          <a:xfrm>
            <a:off x="4641979" y="3615649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AC0CB52-A27F-646F-6395-02238B94372A}"/>
              </a:ext>
            </a:extLst>
          </p:cNvPr>
          <p:cNvSpPr/>
          <p:nvPr/>
        </p:nvSpPr>
        <p:spPr>
          <a:xfrm rot="5400000">
            <a:off x="5354097" y="3815608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3D4BF634-2E53-7520-9535-5ED12052A31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3249782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94B28FD-FF75-EF2A-1E24-E402CD93BC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012814"/>
                  </p:ext>
                </p:extLst>
              </p:nvPr>
            </p:nvGraphicFramePr>
            <p:xfrm>
              <a:off x="721842" y="3249782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303636" r="-307937" b="-5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396429" r="-307937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505455" r="-307937" b="-3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5455" r="-307937" b="-2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2857" r="-307937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7273" r="-307937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D326D203-0837-D762-135E-74F7F5150CB6}"/>
              </a:ext>
            </a:extLst>
          </p:cNvPr>
          <p:cNvSpPr/>
          <p:nvPr/>
        </p:nvSpPr>
        <p:spPr>
          <a:xfrm>
            <a:off x="2465475" y="4854275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53A78A0-9316-06F8-8CDA-08FF60527FFA}"/>
              </a:ext>
            </a:extLst>
          </p:cNvPr>
          <p:cNvSpPr txBox="1"/>
          <p:nvPr/>
        </p:nvSpPr>
        <p:spPr>
          <a:xfrm>
            <a:off x="2652272" y="4244315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9C4E256-0FA7-171A-899E-32AB2C223264}"/>
                  </a:ext>
                </a:extLst>
              </p:cNvPr>
              <p:cNvSpPr txBox="1"/>
              <p:nvPr/>
            </p:nvSpPr>
            <p:spPr>
              <a:xfrm>
                <a:off x="922787" y="1794260"/>
                <a:ext cx="443358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generate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/>
                  <a:t> hypotheses with binary labels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6C4873-3712-D971-6614-CC1DAEAAF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87" y="1794260"/>
                <a:ext cx="4433582" cy="669992"/>
              </a:xfrm>
              <a:prstGeom prst="rect">
                <a:avLst/>
              </a:prstGeom>
              <a:blipFill>
                <a:blip r:embed="rId8"/>
                <a:stretch>
                  <a:fillRect l="-1099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0168E5B4-39EA-04C9-4609-94071DED45A9}"/>
              </a:ext>
            </a:extLst>
          </p:cNvPr>
          <p:cNvSpPr/>
          <p:nvPr/>
        </p:nvSpPr>
        <p:spPr>
          <a:xfrm rot="7779030">
            <a:off x="2111182" y="2633548"/>
            <a:ext cx="70365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39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81D9B-6289-22FF-F034-7EC4A2563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649BEF1-B9AD-8160-AEB0-F2ED3066E5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3374644"/>
                  </p:ext>
                </p:extLst>
              </p:nvPr>
            </p:nvGraphicFramePr>
            <p:xfrm>
              <a:off x="4706851" y="4179965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C649BEF1-B9AD-8160-AEB0-F2ED3066E5A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73374644"/>
                  </p:ext>
                </p:extLst>
              </p:nvPr>
            </p:nvGraphicFramePr>
            <p:xfrm>
              <a:off x="4706851" y="4179965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587" t="-1786" r="-207937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1587" t="-1786" r="-107937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1587" t="-1786" r="-7937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3636" r="-307937" b="-2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0000" r="-307937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5455" r="-307937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3CFF2C-FC5F-28EE-1163-6A8F90E8184E}"/>
                  </a:ext>
                </a:extLst>
              </p:cNvPr>
              <p:cNvSpPr txBox="1"/>
              <p:nvPr/>
            </p:nvSpPr>
            <p:spPr>
              <a:xfrm>
                <a:off x="9487510" y="5239305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3CFF2C-FC5F-28EE-1163-6A8F90E81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10" y="5239305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6DFAC-08F8-6B99-A454-09B91DA175A9}"/>
                  </a:ext>
                </a:extLst>
              </p:cNvPr>
              <p:cNvSpPr txBox="1"/>
              <p:nvPr/>
            </p:nvSpPr>
            <p:spPr>
              <a:xfrm>
                <a:off x="6597831" y="4352037"/>
                <a:ext cx="2508212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76DFAC-08F8-6B99-A454-09B91DA17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831" y="4352037"/>
                <a:ext cx="2508212" cy="1077218"/>
              </a:xfrm>
              <a:prstGeom prst="rect">
                <a:avLst/>
              </a:prstGeom>
              <a:blipFill>
                <a:blip r:embed="rId4"/>
                <a:stretch>
                  <a:fillRect b="-2299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C629F-6529-F239-7740-145F5CE31B8C}"/>
                  </a:ext>
                </a:extLst>
              </p:cNvPr>
              <p:cNvSpPr txBox="1"/>
              <p:nvPr/>
            </p:nvSpPr>
            <p:spPr>
              <a:xfrm>
                <a:off x="9825090" y="4353337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C629F-6529-F239-7740-145F5CE3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90" y="4353337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7A83820-6654-E0C2-EBFF-B470B5D06656}"/>
              </a:ext>
            </a:extLst>
          </p:cNvPr>
          <p:cNvSpPr/>
          <p:nvPr/>
        </p:nvSpPr>
        <p:spPr>
          <a:xfrm>
            <a:off x="6593841" y="3827582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120E9A-389C-793D-69D7-823EF0564A25}"/>
              </a:ext>
            </a:extLst>
          </p:cNvPr>
          <p:cNvSpPr/>
          <p:nvPr/>
        </p:nvSpPr>
        <p:spPr>
          <a:xfrm>
            <a:off x="9390361" y="4362612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00B8E3-E529-1D1D-1020-32BE7C27A00E}"/>
              </a:ext>
            </a:extLst>
          </p:cNvPr>
          <p:cNvCxnSpPr>
            <a:cxnSpLocks/>
            <a:stCxn id="9" idx="0"/>
            <a:endCxn id="9" idx="4"/>
          </p:cNvCxnSpPr>
          <p:nvPr/>
        </p:nvCxnSpPr>
        <p:spPr>
          <a:xfrm>
            <a:off x="9504661" y="4362612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2411B4-B1DD-1D24-014B-E34E24822168}"/>
              </a:ext>
            </a:extLst>
          </p:cNvPr>
          <p:cNvCxnSpPr>
            <a:cxnSpLocks/>
            <a:stCxn id="9" idx="2"/>
            <a:endCxn id="9" idx="6"/>
          </p:cNvCxnSpPr>
          <p:nvPr/>
        </p:nvCxnSpPr>
        <p:spPr>
          <a:xfrm>
            <a:off x="9390361" y="4477420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B3F949-DF6C-E2CB-BE16-9B2B091C0DC2}"/>
              </a:ext>
            </a:extLst>
          </p:cNvPr>
          <p:cNvCxnSpPr>
            <a:cxnSpLocks/>
          </p:cNvCxnSpPr>
          <p:nvPr/>
        </p:nvCxnSpPr>
        <p:spPr>
          <a:xfrm flipH="1" flipV="1">
            <a:off x="7998386" y="4166232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F5F0861-EB7F-A840-470D-0DEAB9F4B951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1167738" y="3726927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6D8EF2-2A1C-0915-D659-5C50D253CB45}"/>
                  </a:ext>
                </a:extLst>
              </p:cNvPr>
              <p:cNvSpPr txBox="1"/>
              <p:nvPr/>
            </p:nvSpPr>
            <p:spPr>
              <a:xfrm>
                <a:off x="10979453" y="3388373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6D8EF2-2A1C-0915-D659-5C50D253C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453" y="3388373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6D817EB5-9A22-8F5E-C0BF-21D3F65D493F}"/>
              </a:ext>
            </a:extLst>
          </p:cNvPr>
          <p:cNvSpPr/>
          <p:nvPr/>
        </p:nvSpPr>
        <p:spPr>
          <a:xfrm>
            <a:off x="6313050" y="4737821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9235D8EF-A062-02B6-93E7-717F87FD46CC}"/>
              </a:ext>
            </a:extLst>
          </p:cNvPr>
          <p:cNvSpPr/>
          <p:nvPr/>
        </p:nvSpPr>
        <p:spPr>
          <a:xfrm rot="16200000">
            <a:off x="11276310" y="4917992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9DCD5C-4036-E744-4AC0-E7AE8F2330ED}"/>
              </a:ext>
            </a:extLst>
          </p:cNvPr>
          <p:cNvCxnSpPr>
            <a:cxnSpLocks/>
          </p:cNvCxnSpPr>
          <p:nvPr/>
        </p:nvCxnSpPr>
        <p:spPr>
          <a:xfrm flipH="1" flipV="1">
            <a:off x="10637611" y="4166232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D115BF6-4ACA-1CBC-08F4-4C20DBAE6597}"/>
              </a:ext>
            </a:extLst>
          </p:cNvPr>
          <p:cNvSpPr txBox="1"/>
          <p:nvPr/>
        </p:nvSpPr>
        <p:spPr>
          <a:xfrm>
            <a:off x="4656230" y="5487475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B5C7FC-62CD-D549-2FB8-A2C8B7B3067C}"/>
              </a:ext>
            </a:extLst>
          </p:cNvPr>
          <p:cNvSpPr txBox="1"/>
          <p:nvPr/>
        </p:nvSpPr>
        <p:spPr>
          <a:xfrm>
            <a:off x="6524824" y="5404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684A6C-754A-4C38-E715-EF876C537916}"/>
              </a:ext>
            </a:extLst>
          </p:cNvPr>
          <p:cNvSpPr txBox="1"/>
          <p:nvPr/>
        </p:nvSpPr>
        <p:spPr>
          <a:xfrm>
            <a:off x="4641979" y="3615649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9CF55C-B8DE-CDCB-D4CE-BCEF4C344873}"/>
              </a:ext>
            </a:extLst>
          </p:cNvPr>
          <p:cNvSpPr txBox="1"/>
          <p:nvPr/>
        </p:nvSpPr>
        <p:spPr>
          <a:xfrm>
            <a:off x="9487510" y="5487475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EAEA85-501C-C533-FC02-4B0882F55DC9}"/>
              </a:ext>
            </a:extLst>
          </p:cNvPr>
          <p:cNvSpPr txBox="1"/>
          <p:nvPr/>
        </p:nvSpPr>
        <p:spPr>
          <a:xfrm>
            <a:off x="9739661" y="4881204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8FB95C3-9556-41D7-9B34-96CB206ABDFD}"/>
              </a:ext>
            </a:extLst>
          </p:cNvPr>
          <p:cNvSpPr/>
          <p:nvPr/>
        </p:nvSpPr>
        <p:spPr>
          <a:xfrm rot="5400000">
            <a:off x="5354097" y="3815608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94B28FD-FF75-EF2A-1E24-E402CD93BC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012814"/>
                  </p:ext>
                </p:extLst>
              </p:nvPr>
            </p:nvGraphicFramePr>
            <p:xfrm>
              <a:off x="721842" y="3249782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94B28FD-FF75-EF2A-1E24-E402CD93BC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012814"/>
                  </p:ext>
                </p:extLst>
              </p:nvPr>
            </p:nvGraphicFramePr>
            <p:xfrm>
              <a:off x="721842" y="3249782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303636" r="-307937" b="-5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396429" r="-307937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505455" r="-307937" b="-3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5455" r="-307937" b="-2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2857" r="-307937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7273" r="-307937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B5B4BB07-81E8-3AAD-908D-D72423175A1F}"/>
              </a:ext>
            </a:extLst>
          </p:cNvPr>
          <p:cNvSpPr/>
          <p:nvPr/>
        </p:nvSpPr>
        <p:spPr>
          <a:xfrm>
            <a:off x="2465475" y="4854275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F1E477-9604-4411-442B-0B4C59BE5458}"/>
              </a:ext>
            </a:extLst>
          </p:cNvPr>
          <p:cNvSpPr txBox="1"/>
          <p:nvPr/>
        </p:nvSpPr>
        <p:spPr>
          <a:xfrm>
            <a:off x="2652272" y="4244315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6C4873-3712-D971-6614-CC1DAEAAFB5D}"/>
                  </a:ext>
                </a:extLst>
              </p:cNvPr>
              <p:cNvSpPr txBox="1"/>
              <p:nvPr/>
            </p:nvSpPr>
            <p:spPr>
              <a:xfrm>
                <a:off x="922787" y="1794260"/>
                <a:ext cx="443358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generate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/>
                  <a:t> hypotheses with binary labels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6C4873-3712-D971-6614-CC1DAEAAF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87" y="1794260"/>
                <a:ext cx="4433582" cy="669992"/>
              </a:xfrm>
              <a:prstGeom prst="rect">
                <a:avLst/>
              </a:prstGeom>
              <a:blipFill>
                <a:blip r:embed="rId8"/>
                <a:stretch>
                  <a:fillRect l="-1099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F2B231EC-CEF0-9AE9-4306-E837D8D3515F}"/>
              </a:ext>
            </a:extLst>
          </p:cNvPr>
          <p:cNvSpPr/>
          <p:nvPr/>
        </p:nvSpPr>
        <p:spPr>
          <a:xfrm rot="7779030">
            <a:off x="2111182" y="2633548"/>
            <a:ext cx="70365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02A99A8-7B1A-2286-90AC-70AC5406F5FF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686175" y="3732573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FCF997-C551-3681-A7DE-7922BF0069D1}"/>
                  </a:ext>
                </a:extLst>
              </p:cNvPr>
              <p:cNvSpPr txBox="1"/>
              <p:nvPr/>
            </p:nvSpPr>
            <p:spPr>
              <a:xfrm>
                <a:off x="10497890" y="3394019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FCF997-C551-3681-A7DE-7922BF006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890" y="3394019"/>
                <a:ext cx="37657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FAEB78-0AA0-01CA-5E16-CF0B2714E730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0045315" y="3724753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ABB10D-A397-A5BB-AC17-DB0700E83E35}"/>
                  </a:ext>
                </a:extLst>
              </p:cNvPr>
              <p:cNvSpPr txBox="1"/>
              <p:nvPr/>
            </p:nvSpPr>
            <p:spPr>
              <a:xfrm>
                <a:off x="9857030" y="3386199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ABB10D-A397-A5BB-AC17-DB0700E83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030" y="3386199"/>
                <a:ext cx="37657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id="{4C6FFA69-E44C-32F0-7317-0502211B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Framework</a:t>
            </a:r>
          </a:p>
        </p:txBody>
      </p:sp>
    </p:spTree>
    <p:extLst>
      <p:ext uri="{BB962C8B-B14F-4D97-AF65-F5344CB8AC3E}">
        <p14:creationId xmlns:p14="http://schemas.microsoft.com/office/powerpoint/2010/main" val="463310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6CB10-1B2A-CF12-9E6F-3C7A801B2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477C-5406-BBF3-7959-5662B5F4A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Training:</a:t>
            </a:r>
            <a:r>
              <a:rPr lang="zh-CN" altLang="en-US" dirty="0"/>
              <a:t> </a:t>
            </a:r>
            <a:r>
              <a:rPr lang="en-US" altLang="zh-CN" dirty="0" err="1"/>
              <a:t>i.i.d.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E2D9AD1-43CA-B971-C150-0D59DD7F3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831652"/>
                  </p:ext>
                </p:extLst>
              </p:nvPr>
            </p:nvGraphicFramePr>
            <p:xfrm>
              <a:off x="4706851" y="4179965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3E2D9AD1-43CA-B971-C150-0D59DD7F39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7831652"/>
                  </p:ext>
                </p:extLst>
              </p:nvPr>
            </p:nvGraphicFramePr>
            <p:xfrm>
              <a:off x="4706851" y="4179965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3333" t="-3704" r="-210000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6774" t="-3704" r="-103226" b="-3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6667" t="-3704" r="-6667" b="-3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3704" r="-300000" b="-2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1538" r="-300000" b="-12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00000" r="-300000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760D46-1B5E-91C3-7153-BC5F7A3C606A}"/>
                  </a:ext>
                </a:extLst>
              </p:cNvPr>
              <p:cNvSpPr txBox="1"/>
              <p:nvPr/>
            </p:nvSpPr>
            <p:spPr>
              <a:xfrm>
                <a:off x="9487510" y="5239305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3CFF2C-FC5F-28EE-1163-6A8F90E81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510" y="5239305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254C0C-F5C5-B850-7C3A-23409B76ABA1}"/>
                  </a:ext>
                </a:extLst>
              </p:cNvPr>
              <p:cNvSpPr txBox="1"/>
              <p:nvPr/>
            </p:nvSpPr>
            <p:spPr>
              <a:xfrm>
                <a:off x="9825090" y="4353337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DC629F-6529-F239-7740-145F5CE31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090" y="4353337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741694-AE94-32A5-6146-10C11495FE76}"/>
              </a:ext>
            </a:extLst>
          </p:cNvPr>
          <p:cNvSpPr/>
          <p:nvPr/>
        </p:nvSpPr>
        <p:spPr>
          <a:xfrm>
            <a:off x="6593841" y="3827582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26B4E3-87D9-0E51-B947-9BE0D9878F0E}"/>
              </a:ext>
            </a:extLst>
          </p:cNvPr>
          <p:cNvSpPr/>
          <p:nvPr/>
        </p:nvSpPr>
        <p:spPr>
          <a:xfrm>
            <a:off x="9507777" y="4373783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8A67A0-9517-8296-0CC7-25E18E17642C}"/>
              </a:ext>
            </a:extLst>
          </p:cNvPr>
          <p:cNvCxnSpPr>
            <a:cxnSpLocks/>
            <a:stCxn id="9" idx="0"/>
            <a:endCxn id="9" idx="4"/>
          </p:cNvCxnSpPr>
          <p:nvPr/>
        </p:nvCxnSpPr>
        <p:spPr>
          <a:xfrm>
            <a:off x="9622077" y="4373783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E31F63-B6F0-A5E4-B525-313DDAF956BE}"/>
              </a:ext>
            </a:extLst>
          </p:cNvPr>
          <p:cNvCxnSpPr>
            <a:cxnSpLocks/>
            <a:stCxn id="9" idx="2"/>
            <a:endCxn id="9" idx="6"/>
          </p:cNvCxnSpPr>
          <p:nvPr/>
        </p:nvCxnSpPr>
        <p:spPr>
          <a:xfrm>
            <a:off x="9507777" y="4488591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C461DF-C934-133D-EDF5-E567BAEA31CD}"/>
              </a:ext>
            </a:extLst>
          </p:cNvPr>
          <p:cNvCxnSpPr>
            <a:cxnSpLocks/>
          </p:cNvCxnSpPr>
          <p:nvPr/>
        </p:nvCxnSpPr>
        <p:spPr>
          <a:xfrm flipH="1" flipV="1">
            <a:off x="7998386" y="4166232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FE98F4-0E2D-7D17-3132-DB9BB40AB45A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11167738" y="3726927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B5C4CCB-797A-504B-3374-B531EF081537}"/>
                  </a:ext>
                </a:extLst>
              </p:cNvPr>
              <p:cNvSpPr txBox="1"/>
              <p:nvPr/>
            </p:nvSpPr>
            <p:spPr>
              <a:xfrm>
                <a:off x="10979453" y="3388373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46D8EF2-2A1C-0915-D659-5C50D253C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9453" y="3388373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6F93CE31-E0B5-8969-67BF-6CFC399C950D}"/>
              </a:ext>
            </a:extLst>
          </p:cNvPr>
          <p:cNvSpPr/>
          <p:nvPr/>
        </p:nvSpPr>
        <p:spPr>
          <a:xfrm>
            <a:off x="6313050" y="4737821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7F0E528-3DA2-70C3-5FF5-8BE5344C116B}"/>
              </a:ext>
            </a:extLst>
          </p:cNvPr>
          <p:cNvSpPr/>
          <p:nvPr/>
        </p:nvSpPr>
        <p:spPr>
          <a:xfrm rot="16200000">
            <a:off x="11276310" y="4917992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CC7B711-B79D-F368-E29E-2BF774ADF86C}"/>
              </a:ext>
            </a:extLst>
          </p:cNvPr>
          <p:cNvCxnSpPr>
            <a:cxnSpLocks/>
          </p:cNvCxnSpPr>
          <p:nvPr/>
        </p:nvCxnSpPr>
        <p:spPr>
          <a:xfrm flipH="1" flipV="1">
            <a:off x="10637611" y="4166232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C8640F6-C980-0C5D-ECFE-1B474CE79608}"/>
              </a:ext>
            </a:extLst>
          </p:cNvPr>
          <p:cNvSpPr txBox="1"/>
          <p:nvPr/>
        </p:nvSpPr>
        <p:spPr>
          <a:xfrm>
            <a:off x="4656230" y="5487475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936C42-ABA9-E33A-646C-407F49316B4C}"/>
              </a:ext>
            </a:extLst>
          </p:cNvPr>
          <p:cNvSpPr txBox="1"/>
          <p:nvPr/>
        </p:nvSpPr>
        <p:spPr>
          <a:xfrm>
            <a:off x="6524824" y="5404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75775D9-3EF6-1F1B-5824-EEEBC7CEDF86}"/>
              </a:ext>
            </a:extLst>
          </p:cNvPr>
          <p:cNvSpPr txBox="1"/>
          <p:nvPr/>
        </p:nvSpPr>
        <p:spPr>
          <a:xfrm>
            <a:off x="4641979" y="3615649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D4B61BD-29F1-8EF4-0F9D-8AE07FDFC337}"/>
              </a:ext>
            </a:extLst>
          </p:cNvPr>
          <p:cNvSpPr txBox="1"/>
          <p:nvPr/>
        </p:nvSpPr>
        <p:spPr>
          <a:xfrm>
            <a:off x="9487510" y="5487475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3857CF-359B-8A46-C2FB-E209D967B14B}"/>
              </a:ext>
            </a:extLst>
          </p:cNvPr>
          <p:cNvSpPr txBox="1"/>
          <p:nvPr/>
        </p:nvSpPr>
        <p:spPr>
          <a:xfrm>
            <a:off x="9739661" y="4881204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E3708EC-7413-1B70-6391-D5BF32E424E6}"/>
              </a:ext>
            </a:extLst>
          </p:cNvPr>
          <p:cNvSpPr/>
          <p:nvPr/>
        </p:nvSpPr>
        <p:spPr>
          <a:xfrm rot="5400000">
            <a:off x="5354097" y="3815608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2CCDFA60-4A16-FB5D-3374-1784A8AE7F1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842" y="3249782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194B28FD-FF75-EF2A-1E24-E402CD93BC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1012814"/>
                  </p:ext>
                </p:extLst>
              </p:nvPr>
            </p:nvGraphicFramePr>
            <p:xfrm>
              <a:off x="721842" y="3249782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303636" r="-307937" b="-5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396429" r="-307937" b="-4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505455" r="-307937" b="-3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5455" r="-307937" b="-2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2857" r="-307937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7273" r="-307937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Arrow: Right 42">
            <a:extLst>
              <a:ext uri="{FF2B5EF4-FFF2-40B4-BE49-F238E27FC236}">
                <a16:creationId xmlns:a16="http://schemas.microsoft.com/office/drawing/2014/main" id="{10A29179-84BC-1360-0285-8CB9DE40C552}"/>
              </a:ext>
            </a:extLst>
          </p:cNvPr>
          <p:cNvSpPr/>
          <p:nvPr/>
        </p:nvSpPr>
        <p:spPr>
          <a:xfrm>
            <a:off x="2465475" y="4854275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69BCE5-A3AE-04B2-CF9F-CA715A4D5588}"/>
              </a:ext>
            </a:extLst>
          </p:cNvPr>
          <p:cNvSpPr txBox="1"/>
          <p:nvPr/>
        </p:nvSpPr>
        <p:spPr>
          <a:xfrm>
            <a:off x="2652272" y="4244315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CCAF14B-5A73-C2D6-A1B2-5B72DB6426EB}"/>
                  </a:ext>
                </a:extLst>
              </p:cNvPr>
              <p:cNvSpPr txBox="1"/>
              <p:nvPr/>
            </p:nvSpPr>
            <p:spPr>
              <a:xfrm>
                <a:off x="922787" y="1794260"/>
                <a:ext cx="4433582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0" dirty="0"/>
                  <a:t>, generate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b="0" dirty="0"/>
                  <a:t> hypotheses with binary labels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C6C4873-3712-D971-6614-CC1DAEAAF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787" y="1794260"/>
                <a:ext cx="4433582" cy="669992"/>
              </a:xfrm>
              <a:prstGeom prst="rect">
                <a:avLst/>
              </a:prstGeom>
              <a:blipFill>
                <a:blip r:embed="rId8"/>
                <a:stretch>
                  <a:fillRect l="-1099" t="-363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rrow: Right 45">
            <a:extLst>
              <a:ext uri="{FF2B5EF4-FFF2-40B4-BE49-F238E27FC236}">
                <a16:creationId xmlns:a16="http://schemas.microsoft.com/office/drawing/2014/main" id="{3845FA9A-F1A2-5ED8-DB85-30A7E60F552C}"/>
              </a:ext>
            </a:extLst>
          </p:cNvPr>
          <p:cNvSpPr/>
          <p:nvPr/>
        </p:nvSpPr>
        <p:spPr>
          <a:xfrm rot="7779030">
            <a:off x="2111182" y="2633548"/>
            <a:ext cx="70365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42F147-4031-F2B8-C44F-BCCA8737029A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686175" y="3732573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9FEEC6-4380-F385-799F-FC4A164D9A8F}"/>
                  </a:ext>
                </a:extLst>
              </p:cNvPr>
              <p:cNvSpPr txBox="1"/>
              <p:nvPr/>
            </p:nvSpPr>
            <p:spPr>
              <a:xfrm>
                <a:off x="10497890" y="3394019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9FEEC6-4380-F385-799F-FC4A164D9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7890" y="3394019"/>
                <a:ext cx="37657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AE111E8-3727-0420-907B-725F24941BE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10045315" y="3724753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8885BF-7DA4-9E27-8370-43FC01F38B83}"/>
                  </a:ext>
                </a:extLst>
              </p:cNvPr>
              <p:cNvSpPr txBox="1"/>
              <p:nvPr/>
            </p:nvSpPr>
            <p:spPr>
              <a:xfrm>
                <a:off x="9857030" y="3386199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38885BF-7DA4-9E27-8370-43FC01F38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7030" y="3386199"/>
                <a:ext cx="37657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B3BEF703-0287-86DD-344F-1086FC086521}"/>
              </a:ext>
            </a:extLst>
          </p:cNvPr>
          <p:cNvCxnSpPr>
            <a:stCxn id="34" idx="2"/>
            <a:endCxn id="5" idx="2"/>
          </p:cNvCxnSpPr>
          <p:nvPr/>
        </p:nvCxnSpPr>
        <p:spPr>
          <a:xfrm rot="5400000" flipH="1" flipV="1">
            <a:off x="7936775" y="3170052"/>
            <a:ext cx="217392" cy="5094561"/>
          </a:xfrm>
          <a:prstGeom prst="bentConnector3">
            <a:avLst>
              <a:gd name="adj1" fmla="val -17363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AF624A-C446-DF98-6277-56F2590AB628}"/>
              </a:ext>
            </a:extLst>
          </p:cNvPr>
          <p:cNvSpPr txBox="1"/>
          <p:nvPr/>
        </p:nvSpPr>
        <p:spPr>
          <a:xfrm>
            <a:off x="6911163" y="6284177"/>
            <a:ext cx="2041451" cy="3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altLang="zh-CN" dirty="0" err="1"/>
              <a:t>.i.d.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8A11A-DFF3-DE0D-A3A4-B1352492FAF8}"/>
                  </a:ext>
                </a:extLst>
              </p:cNvPr>
              <p:cNvSpPr txBox="1"/>
              <p:nvPr/>
            </p:nvSpPr>
            <p:spPr>
              <a:xfrm>
                <a:off x="6597831" y="4352037"/>
                <a:ext cx="2508212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C8A11A-DFF3-DE0D-A3A4-B1352492F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831" y="4352037"/>
                <a:ext cx="2508212" cy="1077218"/>
              </a:xfrm>
              <a:prstGeom prst="rect">
                <a:avLst/>
              </a:prstGeom>
              <a:blipFill>
                <a:blip r:embed="rId11"/>
                <a:stretch>
                  <a:fillRect b="-2299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9055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7A013-552C-7B7D-1BA1-DA08F1C42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400FA-31DA-ABAD-AAEA-5A4D02634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Testing</a:t>
            </a:r>
            <a:r>
              <a:rPr lang="en-US" dirty="0"/>
              <a:t>: Optimal Teaching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B6826F-0B92-791A-C125-78D9F8F6F6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2B6826F-0B92-791A-C125-78D9F8F6F6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55035F-A434-F33E-A0BB-FA3916907D58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55035F-A434-F33E-A0BB-FA3916907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A15AA-9275-C81B-1580-F481B136F084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9A15AA-9275-C81B-1580-F481B136F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B4211FA-1E35-0CC4-99C3-5B0583704E1D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08A7A63-814B-1450-6A7D-14786BF27E09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035717-97F5-10AB-AD5A-49A96C5D05AF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8DAF2D-9684-78F1-5E1D-11A7FA1F8E59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57CD70-9066-094A-E6FE-44BB1F39335D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2D6DD5-CAB0-00D2-8223-A238C42878BB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5246EF-EDB9-0AD8-224D-E296B6724BC2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65246EF-EDB9-0AD8-224D-E296B6724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7F144FF3-2570-929E-ED24-14129B9DCC0A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5BA3C9-6706-9074-F936-D57B6DC3BB38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153F43-406E-CAD9-3E28-27AEDE5FA9C3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F317DDA-CE47-CC04-943A-BC2DF0EBD8BA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D7BB25-FAF2-C17B-F17E-A1757E8FE1F4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CC947E-5F36-4A45-7D76-7CCD5A7D6DAD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432C58-9AFB-9AD2-FBCE-CA727247686E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C6869-FE8C-3402-306E-47840CFF3E98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context 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3399C6B-3A50-9894-E44A-FB7C3E6E840D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E479EB50-7CEB-494B-ABAC-07665D85F1F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E479EB50-7CEB-494B-ABAC-07665D85F1F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06A33401-68D0-79CB-5919-71435775CA46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17D982-D67C-80CC-2FE9-0617F8106498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F4F4BE-CB51-5C9B-1BCA-CD5C6BA0E1A4}"/>
              </a:ext>
            </a:extLst>
          </p:cNvPr>
          <p:cNvSpPr txBox="1"/>
          <p:nvPr/>
        </p:nvSpPr>
        <p:spPr>
          <a:xfrm>
            <a:off x="3948189" y="4579351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0C53AB4-7A93-DFB8-8F87-0664C6BC3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1844079"/>
                  </p:ext>
                </p:extLst>
              </p:nvPr>
            </p:nvGraphicFramePr>
            <p:xfrm>
              <a:off x="3634766" y="4925684"/>
              <a:ext cx="1535128" cy="1685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530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A0C53AB4-7A93-DFB8-8F87-0664C6BC3D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1844079"/>
                  </p:ext>
                </p:extLst>
              </p:nvPr>
            </p:nvGraphicFramePr>
            <p:xfrm>
              <a:off x="3634766" y="4925684"/>
              <a:ext cx="1535128" cy="1685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3636" r="-203125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3175" t="-3636" r="-106349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03175" t="-3636" r="-6349" b="-42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101786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205455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300000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407273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5307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C0FFE5B4-B726-4962-379B-038C2D90A52D}"/>
              </a:ext>
            </a:extLst>
          </p:cNvPr>
          <p:cNvSpPr txBox="1"/>
          <p:nvPr/>
        </p:nvSpPr>
        <p:spPr>
          <a:xfrm>
            <a:off x="5440928" y="5522693"/>
            <a:ext cx="4771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Opt</a:t>
            </a:r>
            <a:r>
              <a:rPr lang="en-US" dirty="0"/>
              <a:t>-T: the samples necessary to distinguish the target hypothesis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5DB3C456-A3C5-C58C-FE22-A5A37E45EF6F}"/>
              </a:ext>
            </a:extLst>
          </p:cNvPr>
          <p:cNvCxnSpPr/>
          <p:nvPr/>
        </p:nvCxnSpPr>
        <p:spPr>
          <a:xfrm rot="5400000" flipH="1" flipV="1">
            <a:off x="7801272" y="1618494"/>
            <a:ext cx="217392" cy="5094561"/>
          </a:xfrm>
          <a:prstGeom prst="bentConnector3">
            <a:avLst>
              <a:gd name="adj1" fmla="val -17363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FADC83-4FF4-70C2-9524-876B634BCE6A}"/>
              </a:ext>
            </a:extLst>
          </p:cNvPr>
          <p:cNvSpPr txBox="1"/>
          <p:nvPr/>
        </p:nvSpPr>
        <p:spPr>
          <a:xfrm>
            <a:off x="6775660" y="4732619"/>
            <a:ext cx="2041451" cy="37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altLang="zh-CN" dirty="0" err="1"/>
              <a:t>.i.d.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ADE5C5-6686-EA98-E5B4-45027F30B3A2}"/>
                  </a:ext>
                </a:extLst>
              </p:cNvPr>
              <p:cNvSpPr txBox="1"/>
              <p:nvPr/>
            </p:nvSpPr>
            <p:spPr>
              <a:xfrm>
                <a:off x="6459810" y="2787439"/>
                <a:ext cx="2508212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ADE5C5-6686-EA98-E5B4-45027F30B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810" y="2787439"/>
                <a:ext cx="2508212" cy="1077218"/>
              </a:xfrm>
              <a:prstGeom prst="rect">
                <a:avLst/>
              </a:prstGeom>
              <a:blipFill>
                <a:blip r:embed="rId9"/>
                <a:stretch>
                  <a:fillRect b="-2299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95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F065B-9F60-398A-A78B-5FFDFB285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92918-29A9-68CF-E5E1-81FC5F499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Comparison: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ours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5844A-DFF7-E419-FA32-B34C3881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43" t="471" r="-92" b="-129"/>
          <a:stretch/>
        </p:blipFill>
        <p:spPr>
          <a:xfrm>
            <a:off x="507860" y="1759800"/>
            <a:ext cx="11055087" cy="401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87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F98B401-419D-1493-41BD-6E22DB3F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6A826-1159-DA5A-77F4-7760BC82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Synthetic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359A1FF-0017-1190-BD55-15A43B8FA235}"/>
              </a:ext>
            </a:extLst>
          </p:cNvPr>
          <p:cNvSpPr/>
          <p:nvPr/>
        </p:nvSpPr>
        <p:spPr>
          <a:xfrm>
            <a:off x="3799042" y="48062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78C4D6B-C307-C61C-77E4-67742C51E771}"/>
              </a:ext>
            </a:extLst>
          </p:cNvPr>
          <p:cNvSpPr/>
          <p:nvPr/>
        </p:nvSpPr>
        <p:spPr>
          <a:xfrm>
            <a:off x="3799042" y="25525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671C9DD-EB6C-37FE-7432-4B41D4E2B217}"/>
                  </a:ext>
                </a:extLst>
              </p:cNvPr>
              <p:cNvSpPr txBox="1"/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E7A1EF-E48A-0FFC-4ADB-64DDCCFAB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9BECE31-693D-309A-3EA6-6791700C0E17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flipV="1">
            <a:off x="4875946" y="2944361"/>
            <a:ext cx="0" cy="150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C8AB479-B98D-8D0D-ECA6-DF913F4F1784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5504550" y="2421909"/>
            <a:ext cx="7420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0D001A6-1099-33C7-1F9A-B395A45C8504}"/>
                  </a:ext>
                </a:extLst>
              </p:cNvPr>
              <p:cNvSpPr txBox="1"/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47974B-C0DD-DA79-F0C5-08675174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8902ABB-37F7-479E-A08B-24CDA77C36AC}"/>
                  </a:ext>
                </a:extLst>
              </p:cNvPr>
              <p:cNvSpPr txBox="1"/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406D5E-909F-9260-D612-4723C4501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Box 71">
            <a:extLst>
              <a:ext uri="{FF2B5EF4-FFF2-40B4-BE49-F238E27FC236}">
                <a16:creationId xmlns:a16="http://schemas.microsoft.com/office/drawing/2014/main" id="{D29573C5-61F3-8EFE-9CC8-196470E27C72}"/>
              </a:ext>
            </a:extLst>
          </p:cNvPr>
          <p:cNvSpPr txBox="1"/>
          <p:nvPr/>
        </p:nvSpPr>
        <p:spPr>
          <a:xfrm>
            <a:off x="560116" y="2739412"/>
            <a:ext cx="302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1: Unaligned Sequence (?)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CDE44A5-00F7-E1DC-E1D7-81CC3165A190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V="1">
            <a:off x="4875946" y="5198061"/>
            <a:ext cx="0" cy="153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99693E4-D89A-440A-6A37-5D14B493AB79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5606468" y="4673659"/>
            <a:ext cx="7421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511F5AB-C5B1-FABB-BF69-33FCD9E75A3A}"/>
                  </a:ext>
                </a:extLst>
              </p:cNvPr>
              <p:cNvSpPr txBox="1"/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904031-D829-98AB-9594-E960A1886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6A71013-AEC9-B1BE-8479-CAFBAB9A3C83}"/>
              </a:ext>
            </a:extLst>
          </p:cNvPr>
          <p:cNvSpPr txBox="1"/>
          <p:nvPr/>
        </p:nvSpPr>
        <p:spPr>
          <a:xfrm>
            <a:off x="526438" y="4825945"/>
            <a:ext cx="3062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2: Aligned Sequence</a:t>
            </a:r>
          </a:p>
          <a:p>
            <a:pPr algn="ctr"/>
            <a:r>
              <a:rPr lang="en-US" dirty="0"/>
              <a:t>(?)</a:t>
            </a:r>
          </a:p>
        </p:txBody>
      </p:sp>
      <p:sp>
        <p:nvSpPr>
          <p:cNvPr id="113" name="Arrow: Up-Down 112">
            <a:extLst>
              <a:ext uri="{FF2B5EF4-FFF2-40B4-BE49-F238E27FC236}">
                <a16:creationId xmlns:a16="http://schemas.microsoft.com/office/drawing/2014/main" id="{345A5D92-E2F9-A6C0-0EE8-CE2B0DD57BD6}"/>
              </a:ext>
            </a:extLst>
          </p:cNvPr>
          <p:cNvSpPr/>
          <p:nvPr/>
        </p:nvSpPr>
        <p:spPr>
          <a:xfrm>
            <a:off x="2603503" y="3402387"/>
            <a:ext cx="237066" cy="1281064"/>
          </a:xfrm>
          <a:prstGeom prst="upDownArrow">
            <a:avLst>
              <a:gd name="adj1" fmla="val 50000"/>
              <a:gd name="adj2" fmla="val 1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8F149E1-1854-B7B8-39D1-CF7C6224C828}"/>
              </a:ext>
            </a:extLst>
          </p:cNvPr>
          <p:cNvSpPr txBox="1"/>
          <p:nvPr/>
        </p:nvSpPr>
        <p:spPr>
          <a:xfrm>
            <a:off x="593981" y="3644179"/>
            <a:ext cx="212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distinguished by training sequences</a:t>
            </a:r>
          </a:p>
        </p:txBody>
      </p:sp>
    </p:spTree>
    <p:extLst>
      <p:ext uri="{BB962C8B-B14F-4D97-AF65-F5344CB8AC3E}">
        <p14:creationId xmlns:p14="http://schemas.microsoft.com/office/powerpoint/2010/main" val="29575867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84F9A-F51E-9261-E9A6-7289F31E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E3DC8-E339-39A9-06A1-5E27788AD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a framework</a:t>
            </a:r>
          </a:p>
          <a:p>
            <a:r>
              <a:rPr lang="en-US" dirty="0"/>
              <a:t>Show this framework can support diverse studies on ICL and TF’s properties</a:t>
            </a:r>
          </a:p>
        </p:txBody>
      </p:sp>
    </p:spTree>
    <p:extLst>
      <p:ext uri="{BB962C8B-B14F-4D97-AF65-F5344CB8AC3E}">
        <p14:creationId xmlns:p14="http://schemas.microsoft.com/office/powerpoint/2010/main" val="1968557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BD7F9-8D60-F872-45B1-D6BF3B4C9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916902-DABF-BD03-5DD8-3CBF152A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C9A731-7FD9-7544-0ABC-6D3A1A142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30" y="1552464"/>
            <a:ext cx="10861491" cy="48021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96CE94-873A-69EB-D5C3-A83992F361C9}"/>
              </a:ext>
            </a:extLst>
          </p:cNvPr>
          <p:cNvSpPr/>
          <p:nvPr/>
        </p:nvSpPr>
        <p:spPr>
          <a:xfrm>
            <a:off x="4572000" y="3934047"/>
            <a:ext cx="7304567" cy="839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5DEDE6-D398-BB69-CD7A-0FF0963D2DCC}"/>
              </a:ext>
            </a:extLst>
          </p:cNvPr>
          <p:cNvSpPr/>
          <p:nvPr/>
        </p:nvSpPr>
        <p:spPr>
          <a:xfrm>
            <a:off x="5054011" y="4724363"/>
            <a:ext cx="6035748" cy="1630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411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AE21E6-C1AA-22CE-A9FE-32B6BF0A8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2F6F9-E6BA-5F90-E28B-8B2839107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30" y="1552464"/>
            <a:ext cx="10861491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49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7825A76-8EA7-BD4A-63E8-DCF8164C6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F63F1-6634-EF56-1693-0BD8E6F9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663A2AA3-F2C5-BE8C-CA16-1A5E60CA73C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4D3A8B9-F271-126F-7D06-79F4DBF42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397427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7C768A-838B-B1C9-3C16-0363363F12A0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E1AE1B-02F8-4065-3A93-4BFDF16F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25F934-DF29-0FB0-A3F3-947B36A79252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443249-CB3E-F05A-CE14-157609AAB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A619AF4-E0D3-3547-3C5C-357B0D878C56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94B61-B8AA-DA8F-5B98-0177C4296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E99333F-745E-6C20-124F-91043CCC27C8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AC9026-56FF-212F-7AFE-C6790BB013AC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FAABB24-B0BF-BAB5-A41C-A5416BD83F05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114B1C8-300B-3A89-7C3F-F4E6BCC6A486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24E595-8A11-8404-688F-3F54B31FE433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02F673-4AA7-4E06-FA20-4781A479D89A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CAFF30-F6B7-4F6E-9FEE-DC09F6782A6A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46F995-67D7-0599-3045-3A8DBCD41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446F9327-C6B9-AA6F-0832-1420431B673B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78EE8E2-B3B0-A363-C9A7-C4E8320DCDB1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3D3967-40B0-D7DE-C463-2F2F5992DC8C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CFE6448-696D-FB43-6E5A-5225A0708453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11EE49-9F9A-C6BB-4112-7DF0C69AD22E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732318-5719-B2A1-FC7A-A4E1B3FC25A7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32BE9-73B9-8187-BE10-1614DDB61D8A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AA1414-1B6B-95FC-0155-6E0C0D9311ED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93227C2-E94A-328C-9D06-9E16346E8567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E2C63708-7E9F-F3AF-D0B8-7529489F8E3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B8C1775-B6F3-5238-4D99-A1B0ADBA30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4740761"/>
                  </p:ext>
                </p:extLst>
              </p:nvPr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25E21EC3-34C5-F15D-BFF7-976811F6EA65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DAB81E-1BDE-501C-811E-0CC1B6239292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</p:spTree>
    <p:extLst>
      <p:ext uri="{BB962C8B-B14F-4D97-AF65-F5344CB8AC3E}">
        <p14:creationId xmlns:p14="http://schemas.microsoft.com/office/powerpoint/2010/main" val="1903082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899CFA-9FEB-88CC-C61D-A37A15B30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D91B1-CC8E-08CB-31FC-4F9D5554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4D3A8B9-F271-126F-7D06-79F4DBF42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397427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4D3A8B9-F271-126F-7D06-79F4DBF42C3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9397427"/>
                  </p:ext>
                </p:extLst>
              </p:nvPr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E1AE1B-02F8-4065-3A93-4BFDF16FAF76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5E1AE1B-02F8-4065-3A93-4BFDF16FA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443249-CB3E-F05A-CE14-157609AAB226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C443249-CB3E-F05A-CE14-157609AAB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94B61-B8AA-DA8F-5B98-0177C4296A99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694B61-B8AA-DA8F-5B98-0177C4296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E03B0D-BA8B-C36E-1389-BC4056428F07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FBCC67-6DF1-92E0-ECA4-CACE07D706F4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AFA5EC-4197-46C2-CF32-2A4757C1A61D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1C91C19-DF3A-3E9B-9EB9-3E5559F2F0DB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E0DD14-05AF-6108-1845-FE391D8A7E1E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ADCB44-79C3-F062-CDAE-AB8875738B0D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46F995-67D7-0599-3045-3A8DBCD41C15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46F995-67D7-0599-3045-3A8DBCD41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E244310A-73FB-3199-8FC6-2BB9AE54812A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6A9F01F-C397-8897-2EC5-530639E7EDD2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222E76-B560-3E01-68F7-43D0B06C02CB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EA60CCC-4E9A-0B3B-C06F-77393108DDF7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D02BFE-3357-F811-3565-D9FDDE46B89C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136EB4-2591-01CB-61BF-F1C716F1A055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87E542-AC17-2E56-5FC4-FF74DB258BD2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16AD8D-1A34-2755-05BA-5B39A8F6D64D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EC0A5B5-76EF-8B46-3C0E-D9ED32398C21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B8C1775-B6F3-5238-4D99-A1B0ADBA30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4740761"/>
                  </p:ext>
                </p:extLst>
              </p:nvPr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1B8C1775-B6F3-5238-4D99-A1B0ADBA30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84740761"/>
                  </p:ext>
                </p:extLst>
              </p:nvPr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51F58383-16FE-D484-69F7-FDBC4C4CAE29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7CB434-B267-35DA-0DAE-12E8AA48ECA6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1185CBD-BD15-C857-670A-49066068E5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790117"/>
                  </p:ext>
                </p:extLst>
              </p:nvPr>
            </p:nvGraphicFramePr>
            <p:xfrm>
              <a:off x="2766198" y="5045432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41185CBD-BD15-C857-670A-49066068E59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3790117"/>
                  </p:ext>
                </p:extLst>
              </p:nvPr>
            </p:nvGraphicFramePr>
            <p:xfrm>
              <a:off x="2766198" y="5045432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103636" r="-307937" b="-2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200000" r="-307937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305455" r="-307937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CE29C7D7-8A09-B45C-B32A-C04DCD233C30}"/>
              </a:ext>
            </a:extLst>
          </p:cNvPr>
          <p:cNvSpPr txBox="1"/>
          <p:nvPr/>
        </p:nvSpPr>
        <p:spPr>
          <a:xfrm>
            <a:off x="2726422" y="4651698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5EF92AE-F196-BB15-7781-EF32ABD1B1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605735"/>
                  </p:ext>
                </p:extLst>
              </p:nvPr>
            </p:nvGraphicFramePr>
            <p:xfrm>
              <a:off x="4977859" y="5043557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45EF92AE-F196-BB15-7781-EF32ABD1B10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81605735"/>
                  </p:ext>
                </p:extLst>
              </p:nvPr>
            </p:nvGraphicFramePr>
            <p:xfrm>
              <a:off x="4977859" y="5043557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1786" r="-203125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3175" t="-1786" r="-106349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3175" t="-1786" r="-6349" b="-3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103636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200000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305455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D35DB61-74C7-FDFD-4536-ACE748A53BFE}"/>
              </a:ext>
            </a:extLst>
          </p:cNvPr>
          <p:cNvSpPr txBox="1"/>
          <p:nvPr/>
        </p:nvSpPr>
        <p:spPr>
          <a:xfrm>
            <a:off x="4938083" y="4649823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98F4BE-BAF6-06D7-B64F-1ADF0BE84D14}"/>
              </a:ext>
            </a:extLst>
          </p:cNvPr>
          <p:cNvSpPr txBox="1"/>
          <p:nvPr/>
        </p:nvSpPr>
        <p:spPr>
          <a:xfrm>
            <a:off x="7134837" y="5360568"/>
            <a:ext cx="49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dirty="0"/>
              <a:t>Space generalization</a:t>
            </a:r>
          </a:p>
          <a:p>
            <a:r>
              <a:rPr lang="en-US" dirty="0"/>
              <a:t>(training and testing using different spaces)</a:t>
            </a:r>
          </a:p>
        </p:txBody>
      </p:sp>
    </p:spTree>
    <p:extLst>
      <p:ext uri="{BB962C8B-B14F-4D97-AF65-F5344CB8AC3E}">
        <p14:creationId xmlns:p14="http://schemas.microsoft.com/office/powerpoint/2010/main" val="17027674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ACC9361-A735-912B-A0C1-3E4FF52A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0142C-AF6A-8A72-A4FE-7E103A243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97E8A9E-741E-1F80-288D-BA95218D8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497E8A9E-741E-1F80-288D-BA95218D850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1000FD-B533-D0C7-53A8-3F5ACEAE46C8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1000FD-B533-D0C7-53A8-3F5ACEAE4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9564A0-83A4-6078-3575-2B8F55D45785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9564A0-83A4-6078-3575-2B8F55D45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56AB30-4B03-EC19-605A-6B30873136B8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56AB30-4B03-EC19-605A-6B3087313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B5C610B-F90B-CA09-1FC4-F5B96FD04947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FC6FE4A-041A-561E-9F0D-5BEC28A9BA74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495754-C8F3-47B1-02DA-001534089862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2F5BCE1-3153-134A-DC74-12BEB03A57CB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0C55E4-AFBC-0521-1FA1-32D1B149872C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83ACCE-3A3C-80EE-B802-BA84E98973B5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932691-353A-C0D8-D6DD-F51E82DCF0E4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932691-353A-C0D8-D6DD-F51E82DCF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7FC6904B-4000-E9AD-BA67-7FFCA0417B16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1E5CF1EE-F49A-A3FE-D0EA-B7F3AD1BCD0D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7E4BA6-AC74-FDC3-4820-2173640FD015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1965455-3602-D282-A2F8-ACF70D190362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109FB2-36BF-59BB-9D2C-B4737F3A6009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0C78A3-E7B6-125A-427D-049883638E54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4F954A-09DC-E6A7-87C4-4723D62C3D98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31A008-6721-1E3C-DF8C-BDCE8514E060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651CFE2-2D0E-7268-AC0A-BF6DFAD5C035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7042825-1470-6C68-9C8E-80C370E187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37042825-1470-6C68-9C8E-80C370E1875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F9E63F41-7B08-D39A-13C0-B67884FD31C7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0C6D93-BBE7-C994-7860-3FD99198952F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E6700630-FAE5-C912-3B9A-F1A98107D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7221096"/>
                  </p:ext>
                </p:extLst>
              </p:nvPr>
            </p:nvGraphicFramePr>
            <p:xfrm>
              <a:off x="2766198" y="5045432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E6700630-FAE5-C912-3B9A-F1A98107D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7221096"/>
                  </p:ext>
                </p:extLst>
              </p:nvPr>
            </p:nvGraphicFramePr>
            <p:xfrm>
              <a:off x="2766198" y="5045432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103636" r="-307937" b="-2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200000" r="-307937" b="-1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305455" r="-307937" b="-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2846B81-FA4C-E5B5-46A2-F00B01B4AFA3}"/>
              </a:ext>
            </a:extLst>
          </p:cNvPr>
          <p:cNvSpPr txBox="1"/>
          <p:nvPr/>
        </p:nvSpPr>
        <p:spPr>
          <a:xfrm>
            <a:off x="2726422" y="4651698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F0A24E8F-918D-65DD-B95E-C75766485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235663"/>
                  </p:ext>
                </p:extLst>
              </p:nvPr>
            </p:nvGraphicFramePr>
            <p:xfrm>
              <a:off x="4977859" y="5043557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rgbClr val="00B0F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00B0F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>
                <a:extLst>
                  <a:ext uri="{FF2B5EF4-FFF2-40B4-BE49-F238E27FC236}">
                    <a16:creationId xmlns:a16="http://schemas.microsoft.com/office/drawing/2014/main" id="{F0A24E8F-918D-65DD-B95E-C75766485C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8235663"/>
                  </p:ext>
                </p:extLst>
              </p:nvPr>
            </p:nvGraphicFramePr>
            <p:xfrm>
              <a:off x="4977859" y="5043557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1786" r="-203125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3175" t="-1786" r="-106349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3175" t="-1786" r="-6349" b="-3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103636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200000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305455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rgbClr val="00B0F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4121A73-8B9E-7EBD-7F69-F8E6C090B025}"/>
              </a:ext>
            </a:extLst>
          </p:cNvPr>
          <p:cNvSpPr txBox="1"/>
          <p:nvPr/>
        </p:nvSpPr>
        <p:spPr>
          <a:xfrm>
            <a:off x="4938083" y="4649823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4C48E-72B9-E724-2357-70FDA9F76B2C}"/>
              </a:ext>
            </a:extLst>
          </p:cNvPr>
          <p:cNvSpPr txBox="1"/>
          <p:nvPr/>
        </p:nvSpPr>
        <p:spPr>
          <a:xfrm>
            <a:off x="7134837" y="5360568"/>
            <a:ext cx="4957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hypothesis generalization</a:t>
            </a:r>
          </a:p>
          <a:p>
            <a:r>
              <a:rPr lang="en-US" dirty="0"/>
              <a:t>(training and testing using non-overlapping hypotheses)</a:t>
            </a:r>
          </a:p>
        </p:txBody>
      </p:sp>
    </p:spTree>
    <p:extLst>
      <p:ext uri="{BB962C8B-B14F-4D97-AF65-F5344CB8AC3E}">
        <p14:creationId xmlns:p14="http://schemas.microsoft.com/office/powerpoint/2010/main" val="999029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53E863-3090-037D-AD02-D4448C3EB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DF3FA-D49F-39C0-C3A3-CE643A57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4 Types of Generalization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CDA507A-86DC-F582-C6BF-465081CE8B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CDA507A-86DC-F582-C6BF-465081CE8B9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2201C-2DDA-C951-7152-B9EE45CE8327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F2201C-2DDA-C951-7152-B9EE45CE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476456-6B97-A677-007E-3D8F732BE19D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476456-6B97-A677-007E-3D8F732BE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328585-CC4D-AC92-F8B1-2815254FD132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328585-CC4D-AC92-F8B1-2815254FD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A2ED87-CB69-681D-8DAB-78FBA915BD40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CC8F88E-AB49-7C3E-F2D9-DEF825D22581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136B64-A17C-2BBD-1542-D79AD85D144F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AF0521-09D8-A961-E88A-27854F5F7A6B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F99D65D-462D-8B56-1745-CEC19D3CAB38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CDBBA84-67C2-FEB8-127F-CB803710CFE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90AA58-288C-F717-19C0-4386D2142D4A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90AA58-288C-F717-19C0-4386D2142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1B75014A-D287-0654-7F91-3B6212C7DAC3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E4CE99A-AEC9-BEE5-D35F-FC6839F5C839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7150F6-1414-A6F4-464E-4AC27290ED2B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3DDE2A-4ACD-AE35-4F64-4DC370AE0478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16548E-84C3-70C0-1357-F5A31A7B7962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C89424-A321-F81D-3968-83206CD2E09D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F64CD-1E53-084C-907E-4BF72A014A81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F69A8B-621B-8CFC-B8E1-C30746AB8A02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</a:t>
            </a:r>
            <a:r>
              <a:rPr lang="en-US" sz="1600" i="1"/>
              <a:t>ontext </a:t>
            </a:r>
            <a:r>
              <a:rPr lang="en-US" sz="1600" i="1" dirty="0"/>
              <a:t>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897B90A-8B1B-FFFE-702D-DBE914732230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2200A5B2-D616-32DE-069F-30696A76C6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2200A5B2-D616-32DE-069F-30696A76C6A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000BDA03-405C-F286-A177-549B2B153D32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163B82-4635-8D07-B1E5-166711ACC445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840A4459-1F55-7456-8BEF-4A4DD30DDC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524310"/>
                  </p:ext>
                </p:extLst>
              </p:nvPr>
            </p:nvGraphicFramePr>
            <p:xfrm>
              <a:off x="1914877" y="5092973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Table 28">
                <a:extLst>
                  <a:ext uri="{FF2B5EF4-FFF2-40B4-BE49-F238E27FC236}">
                    <a16:creationId xmlns:a16="http://schemas.microsoft.com/office/drawing/2014/main" id="{840A4459-1F55-7456-8BEF-4A4DD30DDC3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524310"/>
                  </p:ext>
                </p:extLst>
              </p:nvPr>
            </p:nvGraphicFramePr>
            <p:xfrm>
              <a:off x="1914877" y="5092973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01587" t="-1786" r="-2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201587" t="-1786" r="-1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301587" t="-1786" r="-7937" b="-317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103636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200000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8"/>
                          <a:stretch>
                            <a:fillRect l="-1587" t="-305455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7DD6696-CE4B-A636-9927-A339B7408825}"/>
              </a:ext>
            </a:extLst>
          </p:cNvPr>
          <p:cNvSpPr txBox="1"/>
          <p:nvPr/>
        </p:nvSpPr>
        <p:spPr>
          <a:xfrm>
            <a:off x="1274288" y="4709375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E3D30-CF58-CAB7-75D6-6779BCCA046E}"/>
              </a:ext>
            </a:extLst>
          </p:cNvPr>
          <p:cNvSpPr txBox="1"/>
          <p:nvPr/>
        </p:nvSpPr>
        <p:spPr>
          <a:xfrm>
            <a:off x="4938083" y="4709375"/>
            <a:ext cx="159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5CDA06-BC5F-66BA-7FF5-553944B462AB}"/>
              </a:ext>
            </a:extLst>
          </p:cNvPr>
          <p:cNvSpPr txBox="1"/>
          <p:nvPr/>
        </p:nvSpPr>
        <p:spPr>
          <a:xfrm>
            <a:off x="7134837" y="5360568"/>
            <a:ext cx="4957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Generalization</a:t>
            </a:r>
          </a:p>
          <a:p>
            <a:r>
              <a:rPr lang="en-US" dirty="0"/>
              <a:t>(training and testing using space with different length)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4691B8B-3879-B3BF-A190-921413755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461697"/>
                  </p:ext>
                </p:extLst>
              </p:nvPr>
            </p:nvGraphicFramePr>
            <p:xfrm>
              <a:off x="208961" y="5092973"/>
              <a:ext cx="1535128" cy="1011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34691B8B-3879-B3BF-A190-921413755DD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72461697"/>
                  </p:ext>
                </p:extLst>
              </p:nvPr>
            </p:nvGraphicFramePr>
            <p:xfrm>
              <a:off x="208961" y="5092973"/>
              <a:ext cx="1535128" cy="101146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00000" t="-1786" r="-203125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03175" t="-1786" r="-106349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303175" t="-1786" r="-6349" b="-2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103636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1587" t="-2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50718A9-C80A-1653-56D0-FF2200DC77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95879"/>
                  </p:ext>
                </p:extLst>
              </p:nvPr>
            </p:nvGraphicFramePr>
            <p:xfrm>
              <a:off x="5486025" y="5090339"/>
              <a:ext cx="1535128" cy="1685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5307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850718A9-C80A-1653-56D0-FF2200DC77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995879"/>
                  </p:ext>
                </p:extLst>
              </p:nvPr>
            </p:nvGraphicFramePr>
            <p:xfrm>
              <a:off x="5486025" y="5090339"/>
              <a:ext cx="1535128" cy="16857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00000" t="-3636" r="-203125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203175" t="-3636" r="-106349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03175" t="-3636" r="-6349" b="-42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587" t="-101786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587" t="-205455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587" t="-300000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587" t="-407273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35307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8800F3-BA28-6369-F6C4-270E90C06F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87237"/>
                  </p:ext>
                </p:extLst>
              </p:nvPr>
            </p:nvGraphicFramePr>
            <p:xfrm>
              <a:off x="3780109" y="5090339"/>
              <a:ext cx="1535128" cy="674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8800F3-BA28-6369-F6C4-270E90C06F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7787237"/>
                  </p:ext>
                </p:extLst>
              </p:nvPr>
            </p:nvGraphicFramePr>
            <p:xfrm>
              <a:off x="3780109" y="5090339"/>
              <a:ext cx="1535128" cy="67431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01587" t="-3571" r="-2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201587" t="-3571" r="-1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301587" t="-3571" r="-7937" b="-1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1"/>
                          <a:stretch>
                            <a:fillRect l="-1587" t="-105455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31160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AC9CB1-865B-1D13-E676-06BBC83F6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1: 4 Types of Generalization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171478-DCA0-F32A-FD91-BF8CAEED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4676"/>
            <a:ext cx="9475983" cy="530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48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BE759-33BC-96BF-9CCA-C610356A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310FF6E-8126-0DA6-0C32-9F2C623B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1: 4 Types of Generalization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E91D67-3540-3E38-0F55-4C5DF718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214" y="1897303"/>
            <a:ext cx="8243572" cy="384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97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78933-DBD8-4705-B578-FE2B7C311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DAAB312-89F8-FE68-28A0-5786865F2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1: 4 Types of Generalization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479409-6E5B-6AF2-ECEA-55A397EF02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72"/>
          <a:stretch/>
        </p:blipFill>
        <p:spPr>
          <a:xfrm>
            <a:off x="0" y="1700420"/>
            <a:ext cx="6096000" cy="34101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A6FBD6-A116-0593-180A-B6B304F3FE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371"/>
          <a:stretch/>
        </p:blipFill>
        <p:spPr>
          <a:xfrm>
            <a:off x="6096000" y="1584253"/>
            <a:ext cx="6096000" cy="3526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F93992-C915-9129-C0C2-DDB3BEAC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95" y="5120302"/>
            <a:ext cx="5842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CC17B3D-4467-67F1-8B7B-30C7D14EF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A91B-C176-0BD6-B29E-1995F95E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Synthetic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BA86544-758A-3BD1-017D-003C2B510C38}"/>
              </a:ext>
            </a:extLst>
          </p:cNvPr>
          <p:cNvSpPr/>
          <p:nvPr/>
        </p:nvSpPr>
        <p:spPr>
          <a:xfrm>
            <a:off x="3799042" y="48062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09DA45B-7C69-59B9-6B1A-4F7FAD83392F}"/>
              </a:ext>
            </a:extLst>
          </p:cNvPr>
          <p:cNvSpPr/>
          <p:nvPr/>
        </p:nvSpPr>
        <p:spPr>
          <a:xfrm>
            <a:off x="3799042" y="25525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E7A1EF-E48A-0FFC-4ADB-64DDCCFAB684}"/>
                  </a:ext>
                </a:extLst>
              </p:cNvPr>
              <p:cNvSpPr txBox="1"/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E7A1EF-E48A-0FFC-4ADB-64DDCCFAB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50967D7-B171-364F-5E36-D6DDCD54EA4A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flipV="1">
            <a:off x="4875946" y="2944361"/>
            <a:ext cx="0" cy="150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9FEC2C7-94E3-F03D-DA09-6CE8B85E4FD2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5504550" y="2421909"/>
            <a:ext cx="7420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47974B-C0DD-DA79-F0C5-08675174ED72}"/>
                  </a:ext>
                </a:extLst>
              </p:cNvPr>
              <p:cNvSpPr txBox="1"/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47974B-C0DD-DA79-F0C5-08675174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406D5E-909F-9260-D612-4723C4501B73}"/>
                  </a:ext>
                </a:extLst>
              </p:cNvPr>
              <p:cNvSpPr txBox="1"/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406D5E-909F-9260-D612-4723C4501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1C902BDC-D370-7661-2B9C-94F685A52237}"/>
              </a:ext>
            </a:extLst>
          </p:cNvPr>
          <p:cNvSpPr/>
          <p:nvPr/>
        </p:nvSpPr>
        <p:spPr>
          <a:xfrm>
            <a:off x="10261810" y="2037831"/>
            <a:ext cx="365760" cy="3657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6436954-1FFF-5AFF-D347-125CAAA563F1}"/>
              </a:ext>
            </a:extLst>
          </p:cNvPr>
          <p:cNvSpPr/>
          <p:nvPr/>
        </p:nvSpPr>
        <p:spPr>
          <a:xfrm>
            <a:off x="9594602" y="2037027"/>
            <a:ext cx="365760" cy="36576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8ECF40F-D197-C053-5615-79E10E7C2D55}"/>
              </a:ext>
            </a:extLst>
          </p:cNvPr>
          <p:cNvSpPr/>
          <p:nvPr/>
        </p:nvSpPr>
        <p:spPr>
          <a:xfrm>
            <a:off x="10961392" y="2037027"/>
            <a:ext cx="365760" cy="3657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3519841-FC68-4506-B462-0EA9A1F402C2}"/>
              </a:ext>
            </a:extLst>
          </p:cNvPr>
          <p:cNvCxnSpPr>
            <a:cxnSpLocks/>
          </p:cNvCxnSpPr>
          <p:nvPr/>
        </p:nvCxnSpPr>
        <p:spPr>
          <a:xfrm flipH="1">
            <a:off x="8537048" y="2219907"/>
            <a:ext cx="649286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1472F6A-E780-702C-50A9-6E9FB8184D3E}"/>
              </a:ext>
            </a:extLst>
          </p:cNvPr>
          <p:cNvSpPr txBox="1"/>
          <p:nvPr/>
        </p:nvSpPr>
        <p:spPr>
          <a:xfrm>
            <a:off x="6762365" y="2051254"/>
            <a:ext cx="1402858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1,0,2,2,1,2,…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06A7CD-6152-2002-E43E-F36DA3FE586B}"/>
                  </a:ext>
                </a:extLst>
              </p:cNvPr>
              <p:cNvSpPr txBox="1"/>
              <p:nvPr/>
            </p:nvSpPr>
            <p:spPr>
              <a:xfrm>
                <a:off x="10200242" y="3006959"/>
                <a:ext cx="1513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06A7CD-6152-2002-E43E-F36DA3FE5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242" y="3006959"/>
                <a:ext cx="1513834" cy="369332"/>
              </a:xfrm>
              <a:prstGeom prst="rect">
                <a:avLst/>
              </a:prstGeom>
              <a:blipFill>
                <a:blip r:embed="rId5"/>
                <a:stretch>
                  <a:fillRect r="-80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2F59A05-AF8D-652B-CF68-E816E905CB0F}"/>
              </a:ext>
            </a:extLst>
          </p:cNvPr>
          <p:cNvCxnSpPr>
            <a:cxnSpLocks/>
          </p:cNvCxnSpPr>
          <p:nvPr/>
        </p:nvCxnSpPr>
        <p:spPr>
          <a:xfrm flipH="1">
            <a:off x="9215966" y="3219114"/>
            <a:ext cx="661822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CB8488C-7C85-E2FF-45CD-229E51FE516C}"/>
                  </a:ext>
                </a:extLst>
              </p:cNvPr>
              <p:cNvSpPr txBox="1"/>
              <p:nvPr/>
            </p:nvSpPr>
            <p:spPr>
              <a:xfrm>
                <a:off x="6762191" y="2941550"/>
                <a:ext cx="2135340" cy="5305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CB8488C-7C85-E2FF-45CD-229E51FE5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191" y="2941550"/>
                <a:ext cx="2135340" cy="530594"/>
              </a:xfrm>
              <a:prstGeom prst="rect">
                <a:avLst/>
              </a:prstGeom>
              <a:blipFill>
                <a:blip r:embed="rId6"/>
                <a:stretch>
                  <a:fillRect r="-567" b="-1124"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1C1578C9-9150-61FD-7516-27C12DB01BB5}"/>
              </a:ext>
            </a:extLst>
          </p:cNvPr>
          <p:cNvCxnSpPr>
            <a:cxnSpLocks/>
            <a:stCxn id="52" idx="6"/>
            <a:endCxn id="51" idx="2"/>
          </p:cNvCxnSpPr>
          <p:nvPr/>
        </p:nvCxnSpPr>
        <p:spPr>
          <a:xfrm>
            <a:off x="9960363" y="2219907"/>
            <a:ext cx="301448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B774A5AF-0D76-A442-7750-523072A99B56}"/>
              </a:ext>
            </a:extLst>
          </p:cNvPr>
          <p:cNvCxnSpPr>
            <a:cxnSpLocks/>
            <a:stCxn id="52" idx="5"/>
            <a:endCxn id="53" idx="3"/>
          </p:cNvCxnSpPr>
          <p:nvPr/>
        </p:nvCxnSpPr>
        <p:spPr>
          <a:xfrm rot="16200000" flipH="1">
            <a:off x="10460877" y="1795145"/>
            <a:ext cx="12700" cy="1108157"/>
          </a:xfrm>
          <a:prstGeom prst="curvedConnector3">
            <a:avLst>
              <a:gd name="adj1" fmla="val 19217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B73173AB-6D4A-AD4C-C3E9-1C1D46EDA4BE}"/>
              </a:ext>
            </a:extLst>
          </p:cNvPr>
          <p:cNvCxnSpPr>
            <a:cxnSpLocks/>
            <a:stCxn id="53" idx="7"/>
            <a:endCxn id="53" idx="5"/>
          </p:cNvCxnSpPr>
          <p:nvPr/>
        </p:nvCxnSpPr>
        <p:spPr>
          <a:xfrm rot="16200000" flipH="1">
            <a:off x="11144271" y="2219908"/>
            <a:ext cx="258632" cy="12700"/>
          </a:xfrm>
          <a:prstGeom prst="curvedConnector5">
            <a:avLst>
              <a:gd name="adj1" fmla="val -60562"/>
              <a:gd name="adj2" fmla="val 2658236"/>
              <a:gd name="adj3" fmla="val 167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680EB7EA-E094-9503-FBEB-A1BA8025F485}"/>
              </a:ext>
            </a:extLst>
          </p:cNvPr>
          <p:cNvCxnSpPr>
            <a:cxnSpLocks/>
            <a:stCxn id="53" idx="1"/>
            <a:endCxn id="52" idx="7"/>
          </p:cNvCxnSpPr>
          <p:nvPr/>
        </p:nvCxnSpPr>
        <p:spPr>
          <a:xfrm rot="16200000" flipV="1">
            <a:off x="10460878" y="1536512"/>
            <a:ext cx="12700" cy="1108157"/>
          </a:xfrm>
          <a:prstGeom prst="curvedConnector3">
            <a:avLst>
              <a:gd name="adj1" fmla="val 19884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D851F305-788A-0F73-40FB-A6413081EA05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10627571" y="2219907"/>
            <a:ext cx="333821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2DA2B43-F283-4E26-8A6C-C7352A13B9FB}"/>
              </a:ext>
            </a:extLst>
          </p:cNvPr>
          <p:cNvSpPr txBox="1"/>
          <p:nvPr/>
        </p:nvSpPr>
        <p:spPr>
          <a:xfrm>
            <a:off x="10576755" y="2622395"/>
            <a:ext cx="43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77C6C52-26A3-F797-D885-CB0C05B13556}"/>
              </a:ext>
            </a:extLst>
          </p:cNvPr>
          <p:cNvCxnSpPr>
            <a:cxnSpLocks/>
            <a:stCxn id="55" idx="1"/>
            <a:endCxn id="46" idx="3"/>
          </p:cNvCxnSpPr>
          <p:nvPr/>
        </p:nvCxnSpPr>
        <p:spPr>
          <a:xfrm flipH="1">
            <a:off x="5952850" y="2220531"/>
            <a:ext cx="809515" cy="105909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B886AB7-B323-C126-4B5A-FCA79BBFE8C5}"/>
              </a:ext>
            </a:extLst>
          </p:cNvPr>
          <p:cNvCxnSpPr>
            <a:cxnSpLocks/>
            <a:stCxn id="58" idx="1"/>
            <a:endCxn id="46" idx="3"/>
          </p:cNvCxnSpPr>
          <p:nvPr/>
        </p:nvCxnSpPr>
        <p:spPr>
          <a:xfrm flipH="1">
            <a:off x="5952850" y="3206847"/>
            <a:ext cx="809341" cy="72775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57273F1-4993-E3A2-F648-DCF0320383CA}"/>
              </a:ext>
            </a:extLst>
          </p:cNvPr>
          <p:cNvSpPr txBox="1"/>
          <p:nvPr/>
        </p:nvSpPr>
        <p:spPr>
          <a:xfrm>
            <a:off x="560116" y="2739412"/>
            <a:ext cx="302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1: Unaligned Sequence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285925F-D0A5-9B05-E653-244BCB0965F6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V="1">
            <a:off x="4875946" y="5198061"/>
            <a:ext cx="0" cy="153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6BAEC0D-B965-71F9-87D3-86F2497710FB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5606468" y="4673659"/>
            <a:ext cx="7421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904031-D829-98AB-9594-E960A1886FC6}"/>
                  </a:ext>
                </a:extLst>
              </p:cNvPr>
              <p:cNvSpPr txBox="1"/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904031-D829-98AB-9594-E960A1886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774A95D8-EB9D-6672-EFAC-9F3A8E6D769B}"/>
              </a:ext>
            </a:extLst>
          </p:cNvPr>
          <p:cNvSpPr txBox="1"/>
          <p:nvPr/>
        </p:nvSpPr>
        <p:spPr>
          <a:xfrm>
            <a:off x="526438" y="4825945"/>
            <a:ext cx="30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2: Aligned Sequence</a:t>
            </a:r>
          </a:p>
        </p:txBody>
      </p:sp>
      <p:sp>
        <p:nvSpPr>
          <p:cNvPr id="113" name="Arrow: Up-Down 112">
            <a:extLst>
              <a:ext uri="{FF2B5EF4-FFF2-40B4-BE49-F238E27FC236}">
                <a16:creationId xmlns:a16="http://schemas.microsoft.com/office/drawing/2014/main" id="{D76E8263-5E82-03E2-3D04-CD02C5A15D5A}"/>
              </a:ext>
            </a:extLst>
          </p:cNvPr>
          <p:cNvSpPr/>
          <p:nvPr/>
        </p:nvSpPr>
        <p:spPr>
          <a:xfrm>
            <a:off x="2603503" y="3402387"/>
            <a:ext cx="237066" cy="1281064"/>
          </a:xfrm>
          <a:prstGeom prst="upDownArrow">
            <a:avLst>
              <a:gd name="adj1" fmla="val 50000"/>
              <a:gd name="adj2" fmla="val 1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EE94504-3A42-899B-0C20-3CC915AA58C0}"/>
              </a:ext>
            </a:extLst>
          </p:cNvPr>
          <p:cNvSpPr txBox="1"/>
          <p:nvPr/>
        </p:nvSpPr>
        <p:spPr>
          <a:xfrm>
            <a:off x="593981" y="3644179"/>
            <a:ext cx="212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distinguished by training sequences</a:t>
            </a:r>
          </a:p>
        </p:txBody>
      </p:sp>
    </p:spTree>
    <p:extLst>
      <p:ext uri="{BB962C8B-B14F-4D97-AF65-F5344CB8AC3E}">
        <p14:creationId xmlns:p14="http://schemas.microsoft.com/office/powerpoint/2010/main" val="3980327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6841EDF-D9FD-409B-AE5E-EAC447A6B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C248ED0-C739-245C-6D14-05EB5430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2: Compare Different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9C957C-501F-88D1-6FF2-312631B9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622" y="2161511"/>
            <a:ext cx="8396711" cy="371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20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598B8E-6F7F-CF58-53B4-A1547E673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8ED902B-DE72-6558-00B1-C70AFB06E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2: Compare Different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971ABD-225D-6E0D-32E9-7887E495CD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481"/>
          <a:stretch/>
        </p:blipFill>
        <p:spPr>
          <a:xfrm>
            <a:off x="0" y="1466914"/>
            <a:ext cx="6096000" cy="3593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464471-1F89-8AF5-62AA-08F1723631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961"/>
          <a:stretch/>
        </p:blipFill>
        <p:spPr>
          <a:xfrm>
            <a:off x="6096000" y="1690688"/>
            <a:ext cx="6096000" cy="3486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6886F-18A4-142B-6E89-E97537BB4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380" y="5060607"/>
            <a:ext cx="6186377" cy="17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752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3DF47-AA36-8B57-0986-FDDD20E26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D8B47C3-699B-F3C4-368A-AC58FD83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3: Num of Training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544A813-2D0A-DA60-CD78-B70F92FDD4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9544A813-2D0A-DA60-CD78-B70F92FDD49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CA466E-83F3-8712-3ACD-E7CA981EBCDB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CA466E-83F3-8712-3ACD-E7CA981EB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286E09-848F-65EB-2419-2AB1837E5720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286E09-848F-65EB-2419-2AB1837E5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172606-CD1D-1F55-E8C1-28228B5B889A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172606-CD1D-1F55-E8C1-28228B5B8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99AEB0-21D6-489E-4174-245370EA122C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5BD1F5B-41A0-3F23-F3EF-C9FB188157C6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092331-E561-DE4B-7D3F-332E84D89E9A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FCFB2C-297D-A106-FDD2-4925B644BDE4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2AF8A8-14A3-B3C8-CDCA-2B94CE0BF310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6BB834-C158-A051-CE96-6E88D9A6845C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446CF5-F189-9DD3-E935-841A659AE1AA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5446CF5-F189-9DD3-E935-841A659AE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A34BC0B2-986D-9CE2-CBF5-A619A3ECFEAB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CF311E9-88FD-8E80-E780-DF243CE58F96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1C83BF2-3F2B-17E9-DABF-4AE53EF280A6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35B30E0-62B5-A8E8-A39D-160F05B4A5A7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EEF883-A90E-03BA-E496-426CBD01A0D0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DDC899-9262-4060-4CAD-A025E35DD0DE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89D812-C2E1-BF08-3D98-6C00E205D537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858E82-2FA9-4CB9-4574-59F96F9FDC04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context 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9AEF86A-1016-BB4D-2F84-E12559F61C9E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1126A8F-F1D6-8BA5-653B-928ABBA90B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1126A8F-F1D6-8BA5-653B-928ABBA90B7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C5C0CE8B-A5D9-4DD1-7123-D84EBC386717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0D8564-17E7-DDEE-5BE7-13DD1455FFDB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DE9DAAEE-4A1F-4648-695A-F35EB979A566}"/>
              </a:ext>
            </a:extLst>
          </p:cNvPr>
          <p:cNvSpPr/>
          <p:nvPr/>
        </p:nvSpPr>
        <p:spPr>
          <a:xfrm>
            <a:off x="3564918" y="5117626"/>
            <a:ext cx="4601765" cy="1441837"/>
          </a:xfrm>
          <a:prstGeom prst="cloudCallout">
            <a:avLst>
              <a:gd name="adj1" fmla="val -14449"/>
              <a:gd name="adj2" fmla="val -10148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spaces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 good generalization performance?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18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97AF4-3212-F830-2129-948AAEFF6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47A013-A494-3DA5-D0F5-8ACB85477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3: Num of Training Tables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BBA561-0040-AD29-CD4E-7AE3E55C9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5" y="1264227"/>
            <a:ext cx="9602972" cy="4329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7B7F74-9ADB-68CC-25BC-6F0E37377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245100"/>
            <a:ext cx="5715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45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90A189E-938C-99E0-193F-776336A4E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A7EC70-FED9-3FAE-3B2B-AB1748AEF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4: Sample Imbalance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8E2CA22-2990-414B-CA18-EFB000B86A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8E2CA22-2990-414B-CA18-EFB000B86A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1A4ABB-5048-DBEA-8908-EFB40D3620E3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1A4ABB-5048-DBEA-8908-EFB40D3620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1563BA-259D-4615-25F7-0167364E320B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1563BA-259D-4615-25F7-0167364E3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C7C7-6435-5EE1-AAE5-48823EFB9FC7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6EC7C7-6435-5EE1-AAE5-48823EFB9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5334B5-BAA2-3516-8241-815D2F04ED67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B79A92-EF0A-F685-B091-4BB920E1DA32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DD0768-19B3-C015-3B9B-B9F5D2D38103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6C1F20-1F19-46D9-3AF5-542E84784475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693333-03F8-49FE-C39B-4D3774012FC0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0B7FEE6-3A73-6F3A-0760-06AD84E95C99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AEA2D0-804A-C575-B8AC-A3833652254A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0AEA2D0-804A-C575-B8AC-A38336522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BE0A6A89-3414-0B49-5704-FCC7E00A4853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12057EC-BE6C-5E36-7D3D-E3DC81D105BE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F6F76A-0E34-D278-5152-11BE1847174B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1D15253-8875-FBE5-829D-B02CBAFB2881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92ACDD-5ECB-BE5C-947F-E8D32D98BCF2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13C036-0487-7614-104E-32208ABD8DED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D9A3F6-00D8-B308-1D32-94F096E9F3EF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8FD801-77C9-B9CF-1BAA-5EA510AC3D8B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context 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875843A-795F-EB28-6BA3-F8481BAA8CEC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8C133D58-1287-C9B9-AE6A-A5FBFD363E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8C133D58-1287-C9B9-AE6A-A5FBFD363E8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19365CBB-FD15-91C0-4CF5-42FC9FE5BDEB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CFCCE3-66EC-3F33-7C26-B7F30FFC7938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C1D0E73D-3D05-6055-A65D-A046A03DD591}"/>
              </a:ext>
            </a:extLst>
          </p:cNvPr>
          <p:cNvSpPr/>
          <p:nvPr/>
        </p:nvSpPr>
        <p:spPr>
          <a:xfrm>
            <a:off x="7140831" y="5218086"/>
            <a:ext cx="4601765" cy="1441837"/>
          </a:xfrm>
          <a:prstGeom prst="cloudCallout">
            <a:avLst>
              <a:gd name="adj1" fmla="val 15018"/>
              <a:gd name="adj2" fmla="val -11757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these in-context samples are not </a:t>
            </a:r>
            <a:r>
              <a:rPr lang="en-US" dirty="0" err="1"/>
              <a:t>i.i.d.</a:t>
            </a:r>
            <a:r>
              <a:rPr lang="en-US" dirty="0"/>
              <a:t> sampled during training?</a:t>
            </a:r>
          </a:p>
        </p:txBody>
      </p:sp>
    </p:spTree>
    <p:extLst>
      <p:ext uri="{BB962C8B-B14F-4D97-AF65-F5344CB8AC3E}">
        <p14:creationId xmlns:p14="http://schemas.microsoft.com/office/powerpoint/2010/main" val="2933254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E21858C-3652-B93A-CCBA-11116773B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DB8441-92C0-F616-F63A-88785CB95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4: Sample Imbalance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04E4B0-E4A4-1BA2-5357-015AE113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8467"/>
          <a:stretch/>
        </p:blipFill>
        <p:spPr>
          <a:xfrm>
            <a:off x="355894" y="2564996"/>
            <a:ext cx="9064551" cy="3268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C6726-F403-2AFC-E13A-4AC1C96E4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33" y="1381550"/>
            <a:ext cx="5537200" cy="130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11505B-4AFA-9DAF-B6D3-60BF63EA2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770" y="5833980"/>
            <a:ext cx="56388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25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D4327-5652-95C9-AF31-D2AAE62DA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598CFD-386D-09EB-E829-EDAC9A26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5: Compare with Normal </a:t>
            </a:r>
            <a:r>
              <a:rPr lang="en-US" altLang="zh-CN" dirty="0"/>
              <a:t>ICL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2477BB0-C080-947A-E3C7-21B4383657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2477BB0-C080-947A-E3C7-21B43836579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37065D-BB87-1CCD-5E22-75A9E0363F62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37065D-BB87-1CCD-5E22-75A9E0363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43E4DD-8787-627B-EE4E-949915908366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43E4DD-8787-627B-EE4E-949915908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AE6BE-C2D5-FBE1-C550-0A17302BBA80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D8AE6BE-C2D5-FBE1-C550-0A17302BB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7049AC4-76A4-A54D-B5ED-EE55D75747F9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C73211-14A7-78F5-C5A0-97F2C98FEF3A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B8BEF1B-A823-6B6A-D39F-75C7FDF725B0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45E5FC-C570-DEE5-5153-129A0B35F3B0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C58AB7-4574-2FF9-66F5-0C5026B3A594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957AFD-34D7-3932-6E26-0A055DB19693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96EFB7-0520-2B81-A17D-9EEE9C351E16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796EFB7-0520-2B81-A17D-9EEE9C351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234D4F27-553C-7898-E2B7-C6450ADBD18A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5BE0A33-59F0-B3E6-ED4B-F17574C1B2F3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A2623F-5C53-F757-6AFB-6CB34E398E16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CDDBA1-853F-848F-52B2-DD356989E571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5CF9E1-67F4-8161-588C-582E51647206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33C485-C683-8DFE-A7A5-126C89953DBC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F0DBCE-F896-5136-3C73-70C9CEE5A1E7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931EB8-D36E-02CB-3E94-E6F990979342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context 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913B50DA-A20E-1D0F-F969-82A09423E09C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40D960F-48CF-6947-B47E-54BE38180E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40D960F-48CF-6947-B47E-54BE38180E7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B6B99A61-E718-EEAA-BB57-FCF6FDA2D795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B3E495-1DB1-2E54-D418-4A767C69CCD9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A4C1C488-6DA1-4D45-E179-624297F2BF43}"/>
              </a:ext>
            </a:extLst>
          </p:cNvPr>
          <p:cNvSpPr/>
          <p:nvPr/>
        </p:nvSpPr>
        <p:spPr>
          <a:xfrm>
            <a:off x="3175449" y="4835493"/>
            <a:ext cx="4601765" cy="1441837"/>
          </a:xfrm>
          <a:prstGeom prst="cloudCallout">
            <a:avLst>
              <a:gd name="adj1" fmla="val 36583"/>
              <a:gd name="adj2" fmla="val -9593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there is no prefix available,</a:t>
            </a:r>
            <a:r>
              <a:rPr lang="zh-CN" altLang="en-US" dirty="0"/>
              <a:t> </a:t>
            </a:r>
            <a:r>
              <a:rPr lang="en-US" altLang="zh-CN" dirty="0"/>
              <a:t>i.e., normal ICL?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21A325-580E-311D-0FAF-EFEFDA48D8F4}"/>
              </a:ext>
            </a:extLst>
          </p:cNvPr>
          <p:cNvSpPr/>
          <p:nvPr/>
        </p:nvSpPr>
        <p:spPr>
          <a:xfrm>
            <a:off x="10041622" y="3066054"/>
            <a:ext cx="243281" cy="273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CBEB99-8E47-AE31-7361-C5A17DDEA2E9}"/>
              </a:ext>
            </a:extLst>
          </p:cNvPr>
          <p:cNvSpPr/>
          <p:nvPr/>
        </p:nvSpPr>
        <p:spPr>
          <a:xfrm>
            <a:off x="10683897" y="3066054"/>
            <a:ext cx="243281" cy="273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56BB9-690C-9CA8-B9B7-26EAB5C75C61}"/>
              </a:ext>
            </a:extLst>
          </p:cNvPr>
          <p:cNvCxnSpPr>
            <a:cxnSpLocks/>
            <a:stCxn id="35" idx="0"/>
            <a:endCxn id="3" idx="2"/>
          </p:cNvCxnSpPr>
          <p:nvPr/>
        </p:nvCxnSpPr>
        <p:spPr>
          <a:xfrm flipV="1">
            <a:off x="9876987" y="3339723"/>
            <a:ext cx="286276" cy="1927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ED20B4-5E11-ECC3-D5FA-905151A24242}"/>
              </a:ext>
            </a:extLst>
          </p:cNvPr>
          <p:cNvCxnSpPr>
            <a:cxnSpLocks/>
            <a:stCxn id="35" idx="0"/>
            <a:endCxn id="5" idx="2"/>
          </p:cNvCxnSpPr>
          <p:nvPr/>
        </p:nvCxnSpPr>
        <p:spPr>
          <a:xfrm flipV="1">
            <a:off x="9876987" y="3339723"/>
            <a:ext cx="928551" cy="19279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531AC30-B27B-F471-6CA5-ED4C8D2D9DE3}"/>
              </a:ext>
            </a:extLst>
          </p:cNvPr>
          <p:cNvSpPr txBox="1"/>
          <p:nvPr/>
        </p:nvSpPr>
        <p:spPr>
          <a:xfrm>
            <a:off x="8300818" y="5267706"/>
            <a:ext cx="315233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To compare with ICL,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we evaluate the accuracy on y</a:t>
            </a:r>
          </a:p>
        </p:txBody>
      </p:sp>
    </p:spTree>
    <p:extLst>
      <p:ext uri="{BB962C8B-B14F-4D97-AF65-F5344CB8AC3E}">
        <p14:creationId xmlns:p14="http://schemas.microsoft.com/office/powerpoint/2010/main" val="7794031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57E7E-1584-8959-5DC1-7D6C8AAA9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131133-BE90-14AA-0E65-57DF83C9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Experiment 5: Compare with Normal </a:t>
            </a:r>
            <a:r>
              <a:rPr lang="en-US" altLang="zh-CN" dirty="0"/>
              <a:t>ICL</a:t>
            </a:r>
            <a:br>
              <a:rPr lang="en-US" altLang="zh-CN" dirty="0"/>
            </a:br>
            <a:r>
              <a:rPr lang="en-US" altLang="zh-CN" dirty="0"/>
              <a:t>				</a:t>
            </a:r>
            <a:r>
              <a:rPr lang="en-US" altLang="zh-CN" sz="3200" dirty="0"/>
              <a:t>-- ID</a:t>
            </a:r>
            <a:r>
              <a:rPr lang="zh-CN" altLang="en-US" sz="3200" dirty="0"/>
              <a:t> </a:t>
            </a:r>
            <a:r>
              <a:rPr lang="en-US" altLang="zh-CN" sz="3200" dirty="0"/>
              <a:t>hypothesis</a:t>
            </a:r>
            <a:r>
              <a:rPr lang="zh-CN" altLang="en-US" sz="3200" dirty="0"/>
              <a:t> </a:t>
            </a:r>
            <a:r>
              <a:rPr lang="en-US" altLang="zh-CN" sz="3200" dirty="0"/>
              <a:t>class generalization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DEA3E0-4FEC-B674-CA05-16AA39C0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69" y="1779841"/>
            <a:ext cx="8831226" cy="3574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CCB8CD-F104-457C-4A34-5568D4C08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82" y="5464175"/>
            <a:ext cx="56388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818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FDDAC-AA2F-1164-335A-D4336E66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93D684-959D-7257-06FB-82C7A113D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6: </a:t>
            </a:r>
            <a:r>
              <a:rPr lang="en-US" altLang="zh-CN" sz="3600" dirty="0"/>
              <a:t>Diversity</a:t>
            </a:r>
            <a:r>
              <a:rPr lang="en-US" sz="3600" dirty="0"/>
              <a:t> on Pretraining Hypotheses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CAE5173-4A1F-9F52-35F8-7EB6BF2D295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CCAE5173-4A1F-9F52-35F8-7EB6BF2D295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526488" y="2602838"/>
              <a:ext cx="1535128" cy="13486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000" t="-1786" r="-203125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3175" t="-1786" r="-106349" b="-3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3175" t="-1786" r="-6349" b="-3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101786" r="-307937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205455" r="-307937" b="-1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87" t="-300000" r="-307937" b="-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49B269-6919-73C7-3ACB-0198E1CC24DC}"/>
                  </a:ext>
                </a:extLst>
              </p:cNvPr>
              <p:cNvSpPr txBox="1"/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49B269-6919-73C7-3ACB-0198E1CC2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147" y="3662178"/>
                <a:ext cx="2210484" cy="369332"/>
              </a:xfrm>
              <a:prstGeom prst="rect">
                <a:avLst/>
              </a:prstGeom>
              <a:blipFill>
                <a:blip r:embed="rId3"/>
                <a:stretch>
                  <a:fillRect r="-829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C99EA-454E-34C0-FD87-55D847F9401E}"/>
                  </a:ext>
                </a:extLst>
              </p:cNvPr>
              <p:cNvSpPr txBox="1"/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dirty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dirty="0">
                          <a:solidFill>
                            <a:schemeClr val="tx2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,1,</m:t>
                      </m:r>
                      <m:r>
                        <a:rPr lang="en-US" sz="1600" i="1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,0,</m:t>
                      </m:r>
                      <m:r>
                        <a:rPr lang="en-US" sz="1600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 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,0,</m:t>
                    </m:r>
                    <m:r>
                      <a:rPr lang="en-US" sz="1600" i="1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i="0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C99EA-454E-34C0-FD87-55D847F94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468" y="2774910"/>
                <a:ext cx="2818858" cy="1077218"/>
              </a:xfrm>
              <a:prstGeom prst="rect">
                <a:avLst/>
              </a:prstGeom>
              <a:blipFill>
                <a:blip r:embed="rId4"/>
                <a:stretch>
                  <a:fillRect b="-1676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F47933-1E88-A434-2FF3-607800600C00}"/>
                  </a:ext>
                </a:extLst>
              </p:cNvPr>
              <p:cNvSpPr txBox="1"/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dirty="0">
                        <a:solidFill>
                          <a:schemeClr val="tx2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600" dirty="0">
                    <a:solidFill>
                      <a:schemeClr val="tx2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</a:rPr>
                  <a:t>,</a:t>
                </a:r>
              </a:p>
              <a:p>
                <a:r>
                  <a:rPr lang="en-US" sz="16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,1,</m:t>
                    </m:r>
                    <m:r>
                      <a:rPr lang="en-US" sz="1600" i="1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 panose="02040503050406030204" pitchFamily="18" charset="0"/>
                      </a:rPr>
                      <m:t>,0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m:rPr>
                        <m:lit/>
                      </m:rPr>
                      <a:rPr lang="en-US" sz="1600" dirty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60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F47933-1E88-A434-2FF3-607800600C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4727" y="2776210"/>
                <a:ext cx="1686744" cy="579454"/>
              </a:xfrm>
              <a:prstGeom prst="rect">
                <a:avLst/>
              </a:prstGeom>
              <a:blipFill>
                <a:blip r:embed="rId5"/>
                <a:stretch>
                  <a:fillRect t="-3093" b="-5155"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76A7B0-FDF2-9C02-51CF-BAB5241D4BF4}"/>
              </a:ext>
            </a:extLst>
          </p:cNvPr>
          <p:cNvSpPr/>
          <p:nvPr/>
        </p:nvSpPr>
        <p:spPr>
          <a:xfrm>
            <a:off x="6413478" y="2250455"/>
            <a:ext cx="5039678" cy="33855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AD9FBB-00DB-FEFD-9476-9E38E986F37C}"/>
              </a:ext>
            </a:extLst>
          </p:cNvPr>
          <p:cNvSpPr/>
          <p:nvPr/>
        </p:nvSpPr>
        <p:spPr>
          <a:xfrm>
            <a:off x="9327414" y="2796656"/>
            <a:ext cx="228600" cy="22961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6CB75F-873F-3945-B51C-BBFBB4CF33FF}"/>
              </a:ext>
            </a:extLst>
          </p:cNvPr>
          <p:cNvCxnSpPr>
            <a:cxnSpLocks/>
            <a:stCxn id="11" idx="0"/>
            <a:endCxn id="11" idx="4"/>
          </p:cNvCxnSpPr>
          <p:nvPr/>
        </p:nvCxnSpPr>
        <p:spPr>
          <a:xfrm>
            <a:off x="9441714" y="2796656"/>
            <a:ext cx="0" cy="2296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424A3A-1150-0E3A-8C24-02EFEB353B10}"/>
              </a:ext>
            </a:extLst>
          </p:cNvPr>
          <p:cNvCxnSpPr>
            <a:cxnSpLocks/>
            <a:stCxn id="11" idx="2"/>
            <a:endCxn id="11" idx="6"/>
          </p:cNvCxnSpPr>
          <p:nvPr/>
        </p:nvCxnSpPr>
        <p:spPr>
          <a:xfrm>
            <a:off x="9327414" y="2911464"/>
            <a:ext cx="228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A67673-EF46-F973-8423-10C46B3B99A5}"/>
              </a:ext>
            </a:extLst>
          </p:cNvPr>
          <p:cNvCxnSpPr>
            <a:cxnSpLocks/>
          </p:cNvCxnSpPr>
          <p:nvPr/>
        </p:nvCxnSpPr>
        <p:spPr>
          <a:xfrm flipH="1" flipV="1">
            <a:off x="7818023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4D8E23-0770-B07E-4BA0-1F50D5A3E111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987375" y="2149800"/>
            <a:ext cx="0" cy="916254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B37940-F9D8-6E98-EC80-A86A49289BD8}"/>
                  </a:ext>
                </a:extLst>
              </p:cNvPr>
              <p:cNvSpPr txBox="1"/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en-US" sz="1600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AB37940-F9D8-6E98-EC80-A86A49289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9090" y="1811246"/>
                <a:ext cx="37657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16">
            <a:extLst>
              <a:ext uri="{FF2B5EF4-FFF2-40B4-BE49-F238E27FC236}">
                <a16:creationId xmlns:a16="http://schemas.microsoft.com/office/drawing/2014/main" id="{148A5BD8-3FD8-0C9A-0CAC-0B076D63418F}"/>
              </a:ext>
            </a:extLst>
          </p:cNvPr>
          <p:cNvSpPr/>
          <p:nvPr/>
        </p:nvSpPr>
        <p:spPr>
          <a:xfrm>
            <a:off x="6132687" y="3160694"/>
            <a:ext cx="211774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3E356149-A2C1-BBCF-C085-F40A854FAAB6}"/>
              </a:ext>
            </a:extLst>
          </p:cNvPr>
          <p:cNvSpPr/>
          <p:nvPr/>
        </p:nvSpPr>
        <p:spPr>
          <a:xfrm rot="16200000">
            <a:off x="11095947" y="3340865"/>
            <a:ext cx="220986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4C099A-7004-27FC-6FCC-A3572B5BAE41}"/>
              </a:ext>
            </a:extLst>
          </p:cNvPr>
          <p:cNvCxnSpPr>
            <a:cxnSpLocks/>
          </p:cNvCxnSpPr>
          <p:nvPr/>
        </p:nvCxnSpPr>
        <p:spPr>
          <a:xfrm flipH="1" flipV="1">
            <a:off x="10457248" y="2589105"/>
            <a:ext cx="0" cy="1828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E145CF-ABF4-063F-6896-7D8515E3B917}"/>
              </a:ext>
            </a:extLst>
          </p:cNvPr>
          <p:cNvSpPr txBox="1"/>
          <p:nvPr/>
        </p:nvSpPr>
        <p:spPr>
          <a:xfrm>
            <a:off x="4475867" y="3910348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table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9FD23A-3591-C004-E9CB-A3EF50C6EAC9}"/>
              </a:ext>
            </a:extLst>
          </p:cNvPr>
          <p:cNvSpPr txBox="1"/>
          <p:nvPr/>
        </p:nvSpPr>
        <p:spPr>
          <a:xfrm>
            <a:off x="6344461" y="3827221"/>
            <a:ext cx="1683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prefix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30C581-C1EC-7A7F-E595-B52BB452AE26}"/>
              </a:ext>
            </a:extLst>
          </p:cNvPr>
          <p:cNvSpPr txBox="1"/>
          <p:nvPr/>
        </p:nvSpPr>
        <p:spPr>
          <a:xfrm>
            <a:off x="4461616" y="2038522"/>
            <a:ext cx="17919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hypothesis space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608738-DD98-5CC1-2C31-3B7B25E0FC9D}"/>
              </a:ext>
            </a:extLst>
          </p:cNvPr>
          <p:cNvSpPr txBox="1"/>
          <p:nvPr/>
        </p:nvSpPr>
        <p:spPr>
          <a:xfrm>
            <a:off x="9307147" y="3910348"/>
            <a:ext cx="864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dataset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F80E1A1-71F4-AE69-BD02-E0784C2B7647}"/>
              </a:ext>
            </a:extLst>
          </p:cNvPr>
          <p:cNvSpPr txBox="1"/>
          <p:nvPr/>
        </p:nvSpPr>
        <p:spPr>
          <a:xfrm>
            <a:off x="9559298" y="3304077"/>
            <a:ext cx="1476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context query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4810FEA-7B1C-3238-CB56-909088801D94}"/>
              </a:ext>
            </a:extLst>
          </p:cNvPr>
          <p:cNvSpPr/>
          <p:nvPr/>
        </p:nvSpPr>
        <p:spPr>
          <a:xfrm rot="5400000">
            <a:off x="5173734" y="2238481"/>
            <a:ext cx="240635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76CD6A37-1D2E-ECDB-F4DC-DA8610427D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50000"/>
                                          </a:schemeClr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76CD6A37-1D2E-ECDB-F4DC-DA8610427D2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41479" y="1672655"/>
              <a:ext cx="1535128" cy="303439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3782">
                      <a:extLst>
                        <a:ext uri="{9D8B030D-6E8A-4147-A177-3AD203B41FA5}">
                          <a16:colId xmlns:a16="http://schemas.microsoft.com/office/drawing/2014/main" val="3777437982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29800082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43536045"/>
                        </a:ext>
                      </a:extLst>
                    </a:gridCol>
                    <a:gridCol w="383782">
                      <a:extLst>
                        <a:ext uri="{9D8B030D-6E8A-4147-A177-3AD203B41FA5}">
                          <a16:colId xmlns:a16="http://schemas.microsoft.com/office/drawing/2014/main" val="1766513958"/>
                        </a:ext>
                      </a:extLst>
                    </a:gridCol>
                  </a:tblGrid>
                  <a:tr h="337155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00000" t="-1818" r="-203125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3175" t="-1818" r="-106349" b="-82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303175" t="-1818" r="-6349" b="-82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800980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100000" r="-307937" b="-7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29076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03636" r="-307937" b="-6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932545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298214" r="-307937" b="-5160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3210647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05455" r="-307937" b="-4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06016335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496429" r="-307937" b="-3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6569478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07273" r="-307937" b="-22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995089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694643" r="-307937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5270260"/>
                      </a:ext>
                    </a:extLst>
                  </a:tr>
                  <a:tr h="3371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1587" t="-809091" r="-307937" b="-218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107737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243ABC04-7FC5-3B85-6492-0F31150C4865}"/>
              </a:ext>
            </a:extLst>
          </p:cNvPr>
          <p:cNvSpPr/>
          <p:nvPr/>
        </p:nvSpPr>
        <p:spPr>
          <a:xfrm>
            <a:off x="2285112" y="3277148"/>
            <a:ext cx="1965471" cy="42164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187559-ADC7-10D9-A135-D4CA5FE647F6}"/>
              </a:ext>
            </a:extLst>
          </p:cNvPr>
          <p:cNvSpPr txBox="1"/>
          <p:nvPr/>
        </p:nvSpPr>
        <p:spPr>
          <a:xfrm>
            <a:off x="2471909" y="2667188"/>
            <a:ext cx="1615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m=3 hypotheses</a:t>
            </a:r>
          </a:p>
        </p:txBody>
      </p: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C076D3FA-45C2-A0BC-CC7B-5BF0B09AE68E}"/>
              </a:ext>
            </a:extLst>
          </p:cNvPr>
          <p:cNvSpPr/>
          <p:nvPr/>
        </p:nvSpPr>
        <p:spPr>
          <a:xfrm>
            <a:off x="2076607" y="5115606"/>
            <a:ext cx="4601765" cy="1441837"/>
          </a:xfrm>
          <a:prstGeom prst="cloudCallout">
            <a:avLst>
              <a:gd name="adj1" fmla="val -44689"/>
              <a:gd name="adj2" fmla="val -1217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if there only partial of the hypotheses are used for pretraining?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D0ED34-5BE9-0263-8DDF-D1C81C8460C6}"/>
              </a:ext>
            </a:extLst>
          </p:cNvPr>
          <p:cNvSpPr txBox="1"/>
          <p:nvPr/>
        </p:nvSpPr>
        <p:spPr>
          <a:xfrm>
            <a:off x="7559749" y="4912242"/>
            <a:ext cx="2897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</a:p>
          <a:p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48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816</a:t>
            </a:r>
            <a:r>
              <a:rPr lang="zh-CN" altLang="en-US" dirty="0"/>
              <a:t> </a:t>
            </a:r>
            <a:r>
              <a:rPr lang="en-US" altLang="zh-CN" dirty="0"/>
              <a:t>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64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B1979-0344-B293-B549-82C0A971A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F83F36-36D1-F99B-ACF6-F2826D52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Experiment 6: </a:t>
            </a:r>
            <a:r>
              <a:rPr lang="en-US" altLang="zh-CN" sz="3600" dirty="0"/>
              <a:t>Diversity</a:t>
            </a:r>
            <a:r>
              <a:rPr lang="en-US" sz="3600" dirty="0"/>
              <a:t> on Pretraining Hypotheses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5FDC7E-709F-BFCA-FA88-985728E07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3" y="1515979"/>
            <a:ext cx="6615814" cy="4976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FE3885-3338-3433-67A2-7064DDFA5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645" y="3268183"/>
            <a:ext cx="5664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65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92BA3FF-1169-8585-4144-49AB040A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BCA33-4618-00D1-E147-1123D83A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Synthetic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4AE7378-4B51-B82A-AFC9-FEAAA816375F}"/>
              </a:ext>
            </a:extLst>
          </p:cNvPr>
          <p:cNvSpPr/>
          <p:nvPr/>
        </p:nvSpPr>
        <p:spPr>
          <a:xfrm>
            <a:off x="3799042" y="48062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11F5830-DBA0-5617-0305-DBCCF9C94778}"/>
              </a:ext>
            </a:extLst>
          </p:cNvPr>
          <p:cNvSpPr/>
          <p:nvPr/>
        </p:nvSpPr>
        <p:spPr>
          <a:xfrm>
            <a:off x="3799042" y="2552593"/>
            <a:ext cx="2153808" cy="391768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Transformer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782CF25-029B-7D64-B4C7-E8624749E5D9}"/>
                  </a:ext>
                </a:extLst>
              </p:cNvPr>
              <p:cNvSpPr txBox="1"/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3E7A1EF-E48A-0FFC-4ADB-64DDCCFAB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3094956"/>
                <a:ext cx="215380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81927CD-B437-1AE6-DC45-3D935ED04E92}"/>
              </a:ext>
            </a:extLst>
          </p:cNvPr>
          <p:cNvCxnSpPr>
            <a:cxnSpLocks/>
            <a:stCxn id="46" idx="0"/>
            <a:endCxn id="45" idx="2"/>
          </p:cNvCxnSpPr>
          <p:nvPr/>
        </p:nvCxnSpPr>
        <p:spPr>
          <a:xfrm flipV="1">
            <a:off x="4875946" y="2944361"/>
            <a:ext cx="0" cy="1505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03A5332-E830-89FA-5EE6-4E3C6DDC8910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5504550" y="2421909"/>
            <a:ext cx="7420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0DD8210-656B-8C17-A12D-251648CED25E}"/>
                  </a:ext>
                </a:extLst>
              </p:cNvPr>
              <p:cNvSpPr txBox="1"/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547974B-C0DD-DA79-F0C5-08675174E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931" y="2052577"/>
                <a:ext cx="51607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A67D3C-3489-055E-7D7A-327A1215B270}"/>
                  </a:ext>
                </a:extLst>
              </p:cNvPr>
              <p:cNvSpPr txBox="1"/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1406D5E-909F-9260-D612-4723C4501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042" y="5352014"/>
                <a:ext cx="2153808" cy="369332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0D53EA5C-22DB-CEB9-C9DC-FB12DC52F130}"/>
              </a:ext>
            </a:extLst>
          </p:cNvPr>
          <p:cNvSpPr/>
          <p:nvPr/>
        </p:nvSpPr>
        <p:spPr>
          <a:xfrm>
            <a:off x="10261810" y="2037831"/>
            <a:ext cx="365760" cy="3657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A0854E3-C488-1C51-1E28-9E0D184813C0}"/>
              </a:ext>
            </a:extLst>
          </p:cNvPr>
          <p:cNvSpPr/>
          <p:nvPr/>
        </p:nvSpPr>
        <p:spPr>
          <a:xfrm>
            <a:off x="9594602" y="2037027"/>
            <a:ext cx="365760" cy="36576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2884940-E635-6F1E-3F4B-26CBDDB572B1}"/>
              </a:ext>
            </a:extLst>
          </p:cNvPr>
          <p:cNvSpPr/>
          <p:nvPr/>
        </p:nvSpPr>
        <p:spPr>
          <a:xfrm>
            <a:off x="10961392" y="2037027"/>
            <a:ext cx="365760" cy="3657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522AE5-91A7-7BB0-DD01-91E759726726}"/>
              </a:ext>
            </a:extLst>
          </p:cNvPr>
          <p:cNvCxnSpPr>
            <a:cxnSpLocks/>
          </p:cNvCxnSpPr>
          <p:nvPr/>
        </p:nvCxnSpPr>
        <p:spPr>
          <a:xfrm flipH="1">
            <a:off x="8537048" y="2219907"/>
            <a:ext cx="649286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731ACCC-D712-4E06-FC7D-32572928B89C}"/>
              </a:ext>
            </a:extLst>
          </p:cNvPr>
          <p:cNvSpPr txBox="1"/>
          <p:nvPr/>
        </p:nvSpPr>
        <p:spPr>
          <a:xfrm>
            <a:off x="6762365" y="2051254"/>
            <a:ext cx="1402858" cy="33855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1,0,2,2,1,2,…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D71E28F-5B35-5123-4CA0-FEF9CA425304}"/>
                  </a:ext>
                </a:extLst>
              </p:cNvPr>
              <p:cNvSpPr txBox="1"/>
              <p:nvPr/>
            </p:nvSpPr>
            <p:spPr>
              <a:xfrm>
                <a:off x="10200242" y="3006959"/>
                <a:ext cx="15138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106A7CD-6152-2002-E43E-F36DA3FE5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242" y="3006959"/>
                <a:ext cx="1513834" cy="369332"/>
              </a:xfrm>
              <a:prstGeom prst="rect">
                <a:avLst/>
              </a:prstGeom>
              <a:blipFill>
                <a:blip r:embed="rId5"/>
                <a:stretch>
                  <a:fillRect r="-803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5CADE50-AE27-E00C-E262-7FB3669FB060}"/>
              </a:ext>
            </a:extLst>
          </p:cNvPr>
          <p:cNvCxnSpPr>
            <a:cxnSpLocks/>
          </p:cNvCxnSpPr>
          <p:nvPr/>
        </p:nvCxnSpPr>
        <p:spPr>
          <a:xfrm flipH="1">
            <a:off x="9215966" y="3219114"/>
            <a:ext cx="661822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B3D601A-F1B2-CE05-DC51-34C5AA0EC9BC}"/>
                  </a:ext>
                </a:extLst>
              </p:cNvPr>
              <p:cNvSpPr txBox="1"/>
              <p:nvPr/>
            </p:nvSpPr>
            <p:spPr>
              <a:xfrm>
                <a:off x="6762191" y="2941550"/>
                <a:ext cx="2135340" cy="5305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−0.5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CB8488C-7C85-E2FF-45CD-229E51FE5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191" y="2941550"/>
                <a:ext cx="2135340" cy="530594"/>
              </a:xfrm>
              <a:prstGeom prst="rect">
                <a:avLst/>
              </a:prstGeom>
              <a:blipFill>
                <a:blip r:embed="rId6"/>
                <a:stretch>
                  <a:fillRect r="-567" b="-1124"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A53448D-A053-7226-F411-34E0359FC9B8}"/>
                  </a:ext>
                </a:extLst>
              </p:cNvPr>
              <p:cNvSpPr txBox="1"/>
              <p:nvPr/>
            </p:nvSpPr>
            <p:spPr>
              <a:xfrm>
                <a:off x="10335707" y="5147318"/>
                <a:ext cx="12911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3F1FBA3-9602-655C-5B03-9F4F817D3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5707" y="5147318"/>
                <a:ext cx="1291171" cy="369332"/>
              </a:xfrm>
              <a:prstGeom prst="rect">
                <a:avLst/>
              </a:prstGeom>
              <a:blipFill>
                <a:blip r:embed="rId7"/>
                <a:stretch>
                  <a:fillRect r="-1415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B6EA3F6-9BD5-6DA0-CEB0-0BDA32872E4C}"/>
                  </a:ext>
                </a:extLst>
              </p:cNvPr>
              <p:cNvSpPr txBox="1"/>
              <p:nvPr/>
            </p:nvSpPr>
            <p:spPr>
              <a:xfrm>
                <a:off x="6686224" y="5003391"/>
                <a:ext cx="2486560" cy="73096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.5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e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1.0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1600" i="1" dirty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0.4</m:t>
                                    </m:r>
                                  </m:e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sz="1600" i="1" dirty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1600" i="1" dirty="0">
                                        <a:latin typeface="Cambria Math" panose="02040503050406030204" pitchFamily="18" charset="0"/>
                                      </a:rPr>
                                      <m:t>0.7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CN" sz="1600" i="1" dirty="0">
                          <a:latin typeface="Cambria Math" panose="02040503050406030204" pitchFamily="18" charset="0"/>
                        </a:rPr>
                        <m:t>,…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1FF523D5-E1AE-85C3-92EF-CA1FD2EF9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6224" y="5003391"/>
                <a:ext cx="2486560" cy="7309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Connector: Curved 62">
            <a:extLst>
              <a:ext uri="{FF2B5EF4-FFF2-40B4-BE49-F238E27FC236}">
                <a16:creationId xmlns:a16="http://schemas.microsoft.com/office/drawing/2014/main" id="{5BA3D1D1-4B89-7BB5-CAE0-4BA78CDBCEE0}"/>
              </a:ext>
            </a:extLst>
          </p:cNvPr>
          <p:cNvCxnSpPr>
            <a:cxnSpLocks/>
            <a:stCxn id="52" idx="6"/>
            <a:endCxn id="51" idx="2"/>
          </p:cNvCxnSpPr>
          <p:nvPr/>
        </p:nvCxnSpPr>
        <p:spPr>
          <a:xfrm>
            <a:off x="9960363" y="2219907"/>
            <a:ext cx="301448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77BC322-5BC0-1D47-1736-84D45785C313}"/>
              </a:ext>
            </a:extLst>
          </p:cNvPr>
          <p:cNvCxnSpPr>
            <a:cxnSpLocks/>
            <a:stCxn id="52" idx="5"/>
            <a:endCxn id="53" idx="3"/>
          </p:cNvCxnSpPr>
          <p:nvPr/>
        </p:nvCxnSpPr>
        <p:spPr>
          <a:xfrm rot="16200000" flipH="1">
            <a:off x="10460877" y="1795145"/>
            <a:ext cx="12700" cy="1108157"/>
          </a:xfrm>
          <a:prstGeom prst="curvedConnector3">
            <a:avLst>
              <a:gd name="adj1" fmla="val 19217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6D6CE6FD-692E-35C1-B666-2A2A9BA9D574}"/>
              </a:ext>
            </a:extLst>
          </p:cNvPr>
          <p:cNvCxnSpPr>
            <a:cxnSpLocks/>
            <a:stCxn id="53" idx="7"/>
            <a:endCxn id="53" idx="5"/>
          </p:cNvCxnSpPr>
          <p:nvPr/>
        </p:nvCxnSpPr>
        <p:spPr>
          <a:xfrm rot="16200000" flipH="1">
            <a:off x="11144271" y="2219908"/>
            <a:ext cx="258632" cy="12700"/>
          </a:xfrm>
          <a:prstGeom prst="curvedConnector5">
            <a:avLst>
              <a:gd name="adj1" fmla="val -60562"/>
              <a:gd name="adj2" fmla="val 2658236"/>
              <a:gd name="adj3" fmla="val 167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8C8D2E43-6452-56F9-D3A8-6F109B9C121E}"/>
              </a:ext>
            </a:extLst>
          </p:cNvPr>
          <p:cNvCxnSpPr>
            <a:cxnSpLocks/>
            <a:stCxn id="53" idx="1"/>
            <a:endCxn id="52" idx="7"/>
          </p:cNvCxnSpPr>
          <p:nvPr/>
        </p:nvCxnSpPr>
        <p:spPr>
          <a:xfrm rot="16200000" flipV="1">
            <a:off x="10460878" y="1536512"/>
            <a:ext cx="12700" cy="1108157"/>
          </a:xfrm>
          <a:prstGeom prst="curvedConnector3">
            <a:avLst>
              <a:gd name="adj1" fmla="val 19884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985B7BB2-BA72-1753-FC66-B6C3EE922E92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10627571" y="2219907"/>
            <a:ext cx="333821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2BDBDD9-09CF-9C89-2743-19CD05B00B42}"/>
              </a:ext>
            </a:extLst>
          </p:cNvPr>
          <p:cNvSpPr txBox="1"/>
          <p:nvPr/>
        </p:nvSpPr>
        <p:spPr>
          <a:xfrm>
            <a:off x="10576755" y="2622395"/>
            <a:ext cx="43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F093E3A-826D-2429-C931-F0D69A1BC2B0}"/>
              </a:ext>
            </a:extLst>
          </p:cNvPr>
          <p:cNvCxnSpPr>
            <a:cxnSpLocks/>
            <a:stCxn id="55" idx="1"/>
            <a:endCxn id="46" idx="3"/>
          </p:cNvCxnSpPr>
          <p:nvPr/>
        </p:nvCxnSpPr>
        <p:spPr>
          <a:xfrm flipH="1">
            <a:off x="5952850" y="2220531"/>
            <a:ext cx="809515" cy="1059091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E7268E6-4A0C-2CCE-2B52-0FFE94AB2782}"/>
              </a:ext>
            </a:extLst>
          </p:cNvPr>
          <p:cNvCxnSpPr>
            <a:cxnSpLocks/>
            <a:stCxn id="58" idx="1"/>
            <a:endCxn id="46" idx="3"/>
          </p:cNvCxnSpPr>
          <p:nvPr/>
        </p:nvCxnSpPr>
        <p:spPr>
          <a:xfrm flipH="1">
            <a:off x="5952850" y="3206847"/>
            <a:ext cx="809341" cy="72775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A4035C3-40C1-E333-4BD3-3B014D29604D}"/>
              </a:ext>
            </a:extLst>
          </p:cNvPr>
          <p:cNvCxnSpPr>
            <a:cxnSpLocks/>
            <a:stCxn id="60" idx="1"/>
            <a:endCxn id="50" idx="3"/>
          </p:cNvCxnSpPr>
          <p:nvPr/>
        </p:nvCxnSpPr>
        <p:spPr>
          <a:xfrm flipH="1">
            <a:off x="5952850" y="5368876"/>
            <a:ext cx="733374" cy="167804"/>
          </a:xfrm>
          <a:prstGeom prst="straightConnector1">
            <a:avLst/>
          </a:prstGeom>
          <a:ln w="12700">
            <a:solidFill>
              <a:schemeClr val="tx1"/>
            </a:solidFill>
            <a:prstDash val="sysDot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F5CF10BF-64BF-471D-D67A-99313BBDD7F9}"/>
              </a:ext>
            </a:extLst>
          </p:cNvPr>
          <p:cNvSpPr txBox="1"/>
          <p:nvPr/>
        </p:nvSpPr>
        <p:spPr>
          <a:xfrm>
            <a:off x="560116" y="2739412"/>
            <a:ext cx="3028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1: Unaligned Sequence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1D1EC17-1DFE-9436-3507-3C4DD0E7CD2C}"/>
              </a:ext>
            </a:extLst>
          </p:cNvPr>
          <p:cNvCxnSpPr>
            <a:cxnSpLocks/>
            <a:stCxn id="50" idx="0"/>
            <a:endCxn id="44" idx="2"/>
          </p:cNvCxnSpPr>
          <p:nvPr/>
        </p:nvCxnSpPr>
        <p:spPr>
          <a:xfrm flipV="1">
            <a:off x="4875946" y="5198061"/>
            <a:ext cx="0" cy="153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93A4C41-2B13-0A82-81EA-5666F411AED9}"/>
              </a:ext>
            </a:extLst>
          </p:cNvPr>
          <p:cNvCxnSpPr>
            <a:cxnSpLocks/>
            <a:endCxn id="75" idx="2"/>
          </p:cNvCxnSpPr>
          <p:nvPr/>
        </p:nvCxnSpPr>
        <p:spPr>
          <a:xfrm flipV="1">
            <a:off x="5606468" y="4673659"/>
            <a:ext cx="7421" cy="7703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D1952E1-9B57-5DC6-77BA-11E4E4A2CF0F}"/>
                  </a:ext>
                </a:extLst>
              </p:cNvPr>
              <p:cNvSpPr txBox="1"/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Dot"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4904031-D829-98AB-9594-E960A1886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850" y="4304327"/>
                <a:ext cx="51607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0CD40893-A187-E186-7834-388BC4359E3D}"/>
              </a:ext>
            </a:extLst>
          </p:cNvPr>
          <p:cNvSpPr txBox="1"/>
          <p:nvPr/>
        </p:nvSpPr>
        <p:spPr>
          <a:xfrm>
            <a:off x="526438" y="4825945"/>
            <a:ext cx="30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Type 2: Aligned Sequence</a:t>
            </a:r>
          </a:p>
        </p:txBody>
      </p:sp>
      <p:sp>
        <p:nvSpPr>
          <p:cNvPr id="113" name="Arrow: Up-Down 112">
            <a:extLst>
              <a:ext uri="{FF2B5EF4-FFF2-40B4-BE49-F238E27FC236}">
                <a16:creationId xmlns:a16="http://schemas.microsoft.com/office/drawing/2014/main" id="{E021EBED-0442-684F-9EDD-026E2670C77B}"/>
              </a:ext>
            </a:extLst>
          </p:cNvPr>
          <p:cNvSpPr/>
          <p:nvPr/>
        </p:nvSpPr>
        <p:spPr>
          <a:xfrm>
            <a:off x="2603503" y="3402387"/>
            <a:ext cx="237066" cy="1281064"/>
          </a:xfrm>
          <a:prstGeom prst="upDownArrow">
            <a:avLst>
              <a:gd name="adj1" fmla="val 50000"/>
              <a:gd name="adj2" fmla="val 1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EFD4CA0-21DD-D77B-ED83-FB56C64D8C2D}"/>
              </a:ext>
            </a:extLst>
          </p:cNvPr>
          <p:cNvSpPr txBox="1"/>
          <p:nvPr/>
        </p:nvSpPr>
        <p:spPr>
          <a:xfrm>
            <a:off x="593981" y="3644179"/>
            <a:ext cx="2128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distinguished by training sequences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C47E6B2-0556-E34F-C4FA-7636D38C02F7}"/>
              </a:ext>
            </a:extLst>
          </p:cNvPr>
          <p:cNvCxnSpPr>
            <a:cxnSpLocks/>
          </p:cNvCxnSpPr>
          <p:nvPr/>
        </p:nvCxnSpPr>
        <p:spPr>
          <a:xfrm flipH="1">
            <a:off x="9481146" y="5352014"/>
            <a:ext cx="661822" cy="0"/>
          </a:xfrm>
          <a:prstGeom prst="straightConnector1">
            <a:avLst/>
          </a:prstGeom>
          <a:ln w="412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6A09907-276E-2CEA-F10D-09E6A0618593}"/>
              </a:ext>
            </a:extLst>
          </p:cNvPr>
          <p:cNvSpPr/>
          <p:nvPr/>
        </p:nvSpPr>
        <p:spPr>
          <a:xfrm>
            <a:off x="370367" y="3932017"/>
            <a:ext cx="11451265" cy="2341192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81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FEAD5-B77F-92B3-2A41-8A0BAD37D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BBDE-D02D-9C4F-5D8D-CBAB8CB22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Background+: Similar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58B88-3A3D-B402-B4EA-C528DCF78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Task Descriptors Help Transformers Learn Linear Models In-Context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DB3C85-3C5F-D6D5-B04A-ED60CFE62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82" y="2260775"/>
            <a:ext cx="3836020" cy="18516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E41870-AC2C-C99E-3792-399F3A58E1B3}"/>
              </a:ext>
            </a:extLst>
          </p:cNvPr>
          <p:cNvSpPr/>
          <p:nvPr/>
        </p:nvSpPr>
        <p:spPr>
          <a:xfrm>
            <a:off x="1902372" y="3804745"/>
            <a:ext cx="294290" cy="30770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61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82471-1109-2B34-DDA5-2DB79D3B1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34EA-78A1-1315-0793-5490B964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Background+: Similar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F128-9893-178B-F660-3CC9DEDAD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Task Descriptors Help Transformers Learn Linear Models In-Context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On Task Description of In-context Learning: A Study from Information Perspective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386C4D-C878-F135-B867-DA3FED42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31" y="4804516"/>
            <a:ext cx="7194862" cy="1967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328799-C353-9CF9-64AB-B0CE0AE7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82" y="2260775"/>
            <a:ext cx="3836020" cy="18516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ED0D2E-89ED-9590-5677-04944C685769}"/>
              </a:ext>
            </a:extLst>
          </p:cNvPr>
          <p:cNvSpPr/>
          <p:nvPr/>
        </p:nvSpPr>
        <p:spPr>
          <a:xfrm>
            <a:off x="1341120" y="5181600"/>
            <a:ext cx="877824" cy="35356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0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983B4-D93E-68BB-63B7-75C0BDA9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C0FC-B038-CAF1-75CC-3FB74884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Background+: Similar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C3FC-04F7-66CD-0632-A6526F98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Task Descriptors Help Transformers Learn Linear Models In-Context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On Task Description of In-context Learning: A Study from Information Perspective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929403-D168-F71E-D110-8B4BF5BC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031" y="4804516"/>
            <a:ext cx="7194862" cy="1967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32AADC-E9F9-4460-1FF6-4F0A09FF7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82" y="2260775"/>
            <a:ext cx="3836020" cy="1851673"/>
          </a:xfrm>
          <a:prstGeom prst="rect">
            <a:avLst/>
          </a:prstGeom>
        </p:spPr>
      </p:pic>
      <p:sp>
        <p:nvSpPr>
          <p:cNvPr id="18" name="Thought Bubble: Cloud 17">
            <a:extLst>
              <a:ext uri="{FF2B5EF4-FFF2-40B4-BE49-F238E27FC236}">
                <a16:creationId xmlns:a16="http://schemas.microsoft.com/office/drawing/2014/main" id="{5119BF64-656A-01B6-00F1-16B5F4BD9125}"/>
              </a:ext>
            </a:extLst>
          </p:cNvPr>
          <p:cNvSpPr/>
          <p:nvPr/>
        </p:nvSpPr>
        <p:spPr>
          <a:xfrm>
            <a:off x="7399090" y="1876950"/>
            <a:ext cx="4647500" cy="2443381"/>
          </a:xfrm>
          <a:prstGeom prst="cloudCallout">
            <a:avLst>
              <a:gd name="adj1" fmla="val -61195"/>
              <a:gd name="adj2" fmla="val 509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Ours:</a:t>
            </a:r>
          </a:p>
          <a:p>
            <a:pPr algn="ctr"/>
            <a:r>
              <a:rPr lang="en-US" dirty="0"/>
              <a:t>explicit hypothesis space </a:t>
            </a:r>
          </a:p>
          <a:p>
            <a:pPr algn="ctr"/>
            <a:r>
              <a:rPr lang="en-US" dirty="0"/>
              <a:t>these two works: </a:t>
            </a:r>
          </a:p>
          <a:p>
            <a:pPr algn="ctr"/>
            <a:r>
              <a:rPr lang="en-US" dirty="0"/>
              <a:t>Implicit</a:t>
            </a:r>
            <a:r>
              <a:rPr lang="en-US" altLang="zh-CN" dirty="0"/>
              <a:t>(X)</a:t>
            </a:r>
            <a:r>
              <a:rPr lang="en-US" dirty="0"/>
              <a:t> information</a:t>
            </a:r>
          </a:p>
        </p:txBody>
      </p:sp>
    </p:spTree>
    <p:extLst>
      <p:ext uri="{BB962C8B-B14F-4D97-AF65-F5344CB8AC3E}">
        <p14:creationId xmlns:p14="http://schemas.microsoft.com/office/powerpoint/2010/main" val="34187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C8E1938-506F-CF17-4198-FFB472FB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3793-C956-CC98-7E0F-B03CBA06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Unaligned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2E02C-3392-2015-0155-19C66E4D8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An Explanation of In-context Learning as Implicit Bayesian Inference</a:t>
            </a:r>
          </a:p>
          <a:p>
            <a:endParaRPr lang="en-US" sz="20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8A7D37-C051-520E-A30E-D393F386EB39}"/>
              </a:ext>
            </a:extLst>
          </p:cNvPr>
          <p:cNvSpPr/>
          <p:nvPr/>
        </p:nvSpPr>
        <p:spPr>
          <a:xfrm>
            <a:off x="1416919" y="5131170"/>
            <a:ext cx="2307166" cy="1007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25A6607-CB08-E5EC-0E0F-FA2273857601}"/>
              </a:ext>
            </a:extLst>
          </p:cNvPr>
          <p:cNvSpPr/>
          <p:nvPr/>
        </p:nvSpPr>
        <p:spPr>
          <a:xfrm>
            <a:off x="2242629" y="5465760"/>
            <a:ext cx="365760" cy="3657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52EF11E-4CBF-AFF6-2319-95DCDB86EF2E}"/>
              </a:ext>
            </a:extLst>
          </p:cNvPr>
          <p:cNvSpPr/>
          <p:nvPr/>
        </p:nvSpPr>
        <p:spPr>
          <a:xfrm>
            <a:off x="1575421" y="5464956"/>
            <a:ext cx="365760" cy="36576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62" name="Connector: Curved 61">
            <a:extLst>
              <a:ext uri="{FF2B5EF4-FFF2-40B4-BE49-F238E27FC236}">
                <a16:creationId xmlns:a16="http://schemas.microsoft.com/office/drawing/2014/main" id="{E47C144A-48C2-E8DF-495E-A23B21720985}"/>
              </a:ext>
            </a:extLst>
          </p:cNvPr>
          <p:cNvCxnSpPr>
            <a:cxnSpLocks/>
            <a:stCxn id="43" idx="6"/>
            <a:endCxn id="42" idx="2"/>
          </p:cNvCxnSpPr>
          <p:nvPr/>
        </p:nvCxnSpPr>
        <p:spPr>
          <a:xfrm>
            <a:off x="1941182" y="5647836"/>
            <a:ext cx="301448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35EDD1E0-5A62-70F0-8006-70080077ECB6}"/>
              </a:ext>
            </a:extLst>
          </p:cNvPr>
          <p:cNvCxnSpPr>
            <a:cxnSpLocks/>
            <a:stCxn id="43" idx="5"/>
          </p:cNvCxnSpPr>
          <p:nvPr/>
        </p:nvCxnSpPr>
        <p:spPr>
          <a:xfrm rot="16200000" flipH="1">
            <a:off x="2441696" y="5223074"/>
            <a:ext cx="12700" cy="1108157"/>
          </a:xfrm>
          <a:prstGeom prst="curvedConnector3">
            <a:avLst>
              <a:gd name="adj1" fmla="val 19217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B8B8CDDE-2B3E-1D9B-140B-553AF340DC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5090" y="5647837"/>
            <a:ext cx="258632" cy="12700"/>
          </a:xfrm>
          <a:prstGeom prst="curvedConnector5">
            <a:avLst>
              <a:gd name="adj1" fmla="val -60562"/>
              <a:gd name="adj2" fmla="val 2658236"/>
              <a:gd name="adj3" fmla="val 167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Curved 78">
            <a:extLst>
              <a:ext uri="{FF2B5EF4-FFF2-40B4-BE49-F238E27FC236}">
                <a16:creationId xmlns:a16="http://schemas.microsoft.com/office/drawing/2014/main" id="{CC12656E-BE41-DB42-90A6-F92740F1D93C}"/>
              </a:ext>
            </a:extLst>
          </p:cNvPr>
          <p:cNvCxnSpPr>
            <a:cxnSpLocks/>
            <a:endCxn id="43" idx="7"/>
          </p:cNvCxnSpPr>
          <p:nvPr/>
        </p:nvCxnSpPr>
        <p:spPr>
          <a:xfrm rot="16200000" flipV="1">
            <a:off x="2441697" y="4964441"/>
            <a:ext cx="12700" cy="1108157"/>
          </a:xfrm>
          <a:prstGeom prst="curvedConnector3">
            <a:avLst>
              <a:gd name="adj1" fmla="val 19884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11F1AEA0-177C-2ABF-8D54-EA2BCEBD3ECE}"/>
              </a:ext>
            </a:extLst>
          </p:cNvPr>
          <p:cNvCxnSpPr>
            <a:cxnSpLocks/>
            <a:stCxn id="42" idx="6"/>
          </p:cNvCxnSpPr>
          <p:nvPr/>
        </p:nvCxnSpPr>
        <p:spPr>
          <a:xfrm flipV="1">
            <a:off x="2608390" y="5647836"/>
            <a:ext cx="333821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8017A18-E745-D038-18AF-D80A45DA26C7}"/>
              </a:ext>
            </a:extLst>
          </p:cNvPr>
          <p:cNvSpPr/>
          <p:nvPr/>
        </p:nvSpPr>
        <p:spPr>
          <a:xfrm>
            <a:off x="4183248" y="3583088"/>
            <a:ext cx="3555283" cy="743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training sequence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12635AB8-33D6-0433-40DD-CD0FB7C1C280}"/>
              </a:ext>
            </a:extLst>
          </p:cNvPr>
          <p:cNvSpPr/>
          <p:nvPr/>
        </p:nvSpPr>
        <p:spPr>
          <a:xfrm>
            <a:off x="4183249" y="5242201"/>
            <a:ext cx="3555284" cy="743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testing ICL sequence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5A040D3-AB2A-FDF9-F51C-C87DB82D0B57}"/>
              </a:ext>
            </a:extLst>
          </p:cNvPr>
          <p:cNvSpPr txBox="1"/>
          <p:nvPr/>
        </p:nvSpPr>
        <p:spPr>
          <a:xfrm>
            <a:off x="8052513" y="3750719"/>
            <a:ext cx="347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1,2,2,2,/,1,2,/,1,/,2,2,2,2,/,1,1,…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130D1F4-05D1-3342-EB28-5451A33B310D}"/>
              </a:ext>
            </a:extLst>
          </p:cNvPr>
          <p:cNvSpPr txBox="1"/>
          <p:nvPr/>
        </p:nvSpPr>
        <p:spPr>
          <a:xfrm>
            <a:off x="8039437" y="5391336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1,2,/,1,2,/,2,2,/,1,2,/,2</a:t>
            </a:r>
            <a:r>
              <a:rPr lang="en-US" dirty="0">
                <a:solidFill>
                  <a:srgbClr val="FF0000"/>
                </a:solidFill>
              </a:rPr>
              <a:t>,[?]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0BBC1A8-2070-EA95-3ABD-7C56E11014AE}"/>
              </a:ext>
            </a:extLst>
          </p:cNvPr>
          <p:cNvSpPr/>
          <p:nvPr/>
        </p:nvSpPr>
        <p:spPr>
          <a:xfrm>
            <a:off x="2936444" y="5491123"/>
            <a:ext cx="365760" cy="3657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804615-57F9-0049-2990-F629BA71D008}"/>
              </a:ext>
            </a:extLst>
          </p:cNvPr>
          <p:cNvSpPr/>
          <p:nvPr/>
        </p:nvSpPr>
        <p:spPr>
          <a:xfrm>
            <a:off x="1416919" y="3429000"/>
            <a:ext cx="2307166" cy="1007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0E46AE2B-28D9-7DE7-F09C-02EDAA3B4980}"/>
              </a:ext>
            </a:extLst>
          </p:cNvPr>
          <p:cNvSpPr/>
          <p:nvPr/>
        </p:nvSpPr>
        <p:spPr>
          <a:xfrm>
            <a:off x="2242629" y="3763590"/>
            <a:ext cx="365760" cy="365760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C531E94-EB72-2074-7DCF-2D2E3DFEBEA9}"/>
              </a:ext>
            </a:extLst>
          </p:cNvPr>
          <p:cNvSpPr/>
          <p:nvPr/>
        </p:nvSpPr>
        <p:spPr>
          <a:xfrm>
            <a:off x="1575421" y="3762786"/>
            <a:ext cx="365760" cy="36576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70C0"/>
                </a:solidFill>
              </a:rPr>
              <a:t>/</a:t>
            </a:r>
          </a:p>
        </p:txBody>
      </p:sp>
      <p:cxnSp>
        <p:nvCxnSpPr>
          <p:cNvPr id="94" name="Connector: Curved 93">
            <a:extLst>
              <a:ext uri="{FF2B5EF4-FFF2-40B4-BE49-F238E27FC236}">
                <a16:creationId xmlns:a16="http://schemas.microsoft.com/office/drawing/2014/main" id="{40570814-7F6C-3427-687C-E0A156E13A00}"/>
              </a:ext>
            </a:extLst>
          </p:cNvPr>
          <p:cNvCxnSpPr>
            <a:cxnSpLocks/>
            <a:stCxn id="93" idx="6"/>
            <a:endCxn id="92" idx="2"/>
          </p:cNvCxnSpPr>
          <p:nvPr/>
        </p:nvCxnSpPr>
        <p:spPr>
          <a:xfrm>
            <a:off x="1941182" y="3945666"/>
            <a:ext cx="301448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B86F2B77-7037-1C6B-98A1-D15973EF2EED}"/>
              </a:ext>
            </a:extLst>
          </p:cNvPr>
          <p:cNvCxnSpPr>
            <a:cxnSpLocks/>
            <a:stCxn id="93" idx="5"/>
          </p:cNvCxnSpPr>
          <p:nvPr/>
        </p:nvCxnSpPr>
        <p:spPr>
          <a:xfrm rot="16200000" flipH="1">
            <a:off x="2441696" y="3520904"/>
            <a:ext cx="12700" cy="1108157"/>
          </a:xfrm>
          <a:prstGeom prst="curvedConnector3">
            <a:avLst>
              <a:gd name="adj1" fmla="val 19217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E0F1267E-4EEE-AC67-EC10-93A13153588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5090" y="3945667"/>
            <a:ext cx="258632" cy="12700"/>
          </a:xfrm>
          <a:prstGeom prst="curvedConnector5">
            <a:avLst>
              <a:gd name="adj1" fmla="val -60562"/>
              <a:gd name="adj2" fmla="val 2658236"/>
              <a:gd name="adj3" fmla="val 167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D067210-B7A6-7876-650A-D0B6E3527847}"/>
              </a:ext>
            </a:extLst>
          </p:cNvPr>
          <p:cNvCxnSpPr>
            <a:cxnSpLocks/>
            <a:endCxn id="93" idx="7"/>
          </p:cNvCxnSpPr>
          <p:nvPr/>
        </p:nvCxnSpPr>
        <p:spPr>
          <a:xfrm rot="16200000" flipV="1">
            <a:off x="2441697" y="3262271"/>
            <a:ext cx="12700" cy="1108157"/>
          </a:xfrm>
          <a:prstGeom prst="curvedConnector3">
            <a:avLst>
              <a:gd name="adj1" fmla="val 198840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704C7616-4139-848E-641C-0A05303660FD}"/>
              </a:ext>
            </a:extLst>
          </p:cNvPr>
          <p:cNvCxnSpPr>
            <a:cxnSpLocks/>
            <a:stCxn id="92" idx="6"/>
          </p:cNvCxnSpPr>
          <p:nvPr/>
        </p:nvCxnSpPr>
        <p:spPr>
          <a:xfrm flipV="1">
            <a:off x="2608390" y="3945666"/>
            <a:ext cx="333821" cy="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Oval 98">
            <a:extLst>
              <a:ext uri="{FF2B5EF4-FFF2-40B4-BE49-F238E27FC236}">
                <a16:creationId xmlns:a16="http://schemas.microsoft.com/office/drawing/2014/main" id="{75ACCE50-7718-063F-A5BC-E8A6EA84573B}"/>
              </a:ext>
            </a:extLst>
          </p:cNvPr>
          <p:cNvSpPr/>
          <p:nvPr/>
        </p:nvSpPr>
        <p:spPr>
          <a:xfrm>
            <a:off x="2936444" y="3788953"/>
            <a:ext cx="365760" cy="365760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accent6"/>
                </a:solidFill>
              </a:rPr>
              <a:t>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7EE005-DF48-D676-B574-CE55F612581D}"/>
              </a:ext>
            </a:extLst>
          </p:cNvPr>
          <p:cNvSpPr txBox="1"/>
          <p:nvPr/>
        </p:nvSpPr>
        <p:spPr>
          <a:xfrm>
            <a:off x="9334113" y="3246450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unaligned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60B16A7-D374-1371-29C3-201ADBCEBB27}"/>
              </a:ext>
            </a:extLst>
          </p:cNvPr>
          <p:cNvSpPr txBox="1"/>
          <p:nvPr/>
        </p:nvSpPr>
        <p:spPr>
          <a:xfrm>
            <a:off x="9461551" y="491714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aligned</a:t>
            </a:r>
          </a:p>
        </p:txBody>
      </p:sp>
    </p:spTree>
    <p:extLst>
      <p:ext uri="{BB962C8B-B14F-4D97-AF65-F5344CB8AC3E}">
        <p14:creationId xmlns:p14="http://schemas.microsoft.com/office/powerpoint/2010/main" val="78297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79E7EBF-70B5-0603-01D7-10280C526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20B28-DF14-8FEB-3B9B-9723AE80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Unaligned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2232-CE20-C83A-4E14-EDBDD186A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An Explanation of In-context Learning as Implicit Bayesian Inference</a:t>
            </a:r>
          </a:p>
          <a:p>
            <a:r>
              <a:rPr lang="en-US" sz="1800" dirty="0"/>
              <a:t>Induction head: In-Context Language Learning: Architectures and Algorithms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BD4EB1-E21E-B9B6-24B7-900A3206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127"/>
          <a:stretch/>
        </p:blipFill>
        <p:spPr>
          <a:xfrm>
            <a:off x="1254176" y="3776074"/>
            <a:ext cx="9348768" cy="1286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D93C7F-A501-EA4B-9F53-C0A29333A3AA}"/>
              </a:ext>
            </a:extLst>
          </p:cNvPr>
          <p:cNvSpPr txBox="1"/>
          <p:nvPr/>
        </p:nvSpPr>
        <p:spPr>
          <a:xfrm>
            <a:off x="5259898" y="5324398"/>
            <a:ext cx="551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Explain such copy-paste ability through attention map</a:t>
            </a:r>
          </a:p>
        </p:txBody>
      </p:sp>
    </p:spTree>
    <p:extLst>
      <p:ext uri="{BB962C8B-B14F-4D97-AF65-F5344CB8AC3E}">
        <p14:creationId xmlns:p14="http://schemas.microsoft.com/office/powerpoint/2010/main" val="1274692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D10E58B-957B-003C-3BD3-9A4C23174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40F65-0CED-9640-D064-360FE49E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Unaligned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A9D11-D1A8-5A39-2732-8B7F4F155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An Explanation of In-context Learning as Implicit Bayesian Inference</a:t>
            </a:r>
          </a:p>
          <a:p>
            <a:r>
              <a:rPr lang="en-US" sz="1800" dirty="0"/>
              <a:t>Induction head: In-Context Language Learning: Architectures and Algorithms</a:t>
            </a:r>
          </a:p>
          <a:p>
            <a:r>
              <a:rPr lang="en-US" sz="1800" dirty="0"/>
              <a:t>Causal: How Transformers Learn Causal Structure with Gradient Descent</a:t>
            </a:r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B03C0-A477-3366-5FDA-9F119D0B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23" y="2988785"/>
            <a:ext cx="5885084" cy="89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6F9F57-AC47-5414-FAB0-A9F6D52A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8801" b="7666"/>
          <a:stretch/>
        </p:blipFill>
        <p:spPr>
          <a:xfrm>
            <a:off x="1330737" y="3242364"/>
            <a:ext cx="1592389" cy="3871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203243-970B-1D22-8649-93D7A9809D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487" t="-1" r="787" b="44694"/>
          <a:stretch/>
        </p:blipFill>
        <p:spPr>
          <a:xfrm>
            <a:off x="1255565" y="3897147"/>
            <a:ext cx="6304961" cy="372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1A85E2-7C30-1B4F-476F-C75D25B9AB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8490" r="82033"/>
          <a:stretch/>
        </p:blipFill>
        <p:spPr>
          <a:xfrm>
            <a:off x="7538226" y="3911438"/>
            <a:ext cx="1668221" cy="3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2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C9EC6E7-B953-D658-D0F6-B540BEB38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99550-D360-E258-F065-C72649BB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Unaligned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FA16A-366F-DFB6-CCF0-80D902DB7F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1</a:t>
            </a:r>
            <a:r>
              <a:rPr lang="en-US" sz="1800" baseline="30000" dirty="0"/>
              <a:t>st</a:t>
            </a:r>
            <a:r>
              <a:rPr lang="en-US" sz="1800" dirty="0"/>
              <a:t> work: An Explanation of In-context Learning as Implicit Bayesian Inference</a:t>
            </a:r>
          </a:p>
          <a:p>
            <a:r>
              <a:rPr lang="en-US" sz="1800" dirty="0"/>
              <a:t>Induction head: In-Context Language Learning: Architectures and Algorithms</a:t>
            </a:r>
          </a:p>
          <a:p>
            <a:r>
              <a:rPr lang="en-US" sz="1800" dirty="0"/>
              <a:t>Causal: How Transformers Learn Causal Structure with Gradient Descent</a:t>
            </a:r>
          </a:p>
          <a:p>
            <a:endParaRPr lang="en-US" sz="18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496F9-FB4E-408D-6D57-B4DD8594D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323" y="2988785"/>
            <a:ext cx="5885084" cy="8943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87392E-73C0-79DA-1330-688D45C724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8801" b="7666"/>
          <a:stretch/>
        </p:blipFill>
        <p:spPr>
          <a:xfrm>
            <a:off x="1330737" y="3242364"/>
            <a:ext cx="1592389" cy="387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6F0B5D-5BA5-4BB6-92A7-96C4E39B8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5917" y="4444504"/>
            <a:ext cx="7399949" cy="877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A0496-B921-5A22-66B4-BEA0FF3DC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737" y="5322125"/>
            <a:ext cx="5059332" cy="1279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F6A98C-9E5F-6320-76DF-76B9FCE50F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4487" t="-1" r="787" b="44694"/>
          <a:stretch/>
        </p:blipFill>
        <p:spPr>
          <a:xfrm>
            <a:off x="1255565" y="3897147"/>
            <a:ext cx="6304961" cy="372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706E8A-689B-7923-3F0D-9767AE5E4FE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48490" r="82033"/>
          <a:stretch/>
        </p:blipFill>
        <p:spPr>
          <a:xfrm>
            <a:off x="7538226" y="3911438"/>
            <a:ext cx="1668221" cy="33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13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3709</TotalTime>
  <Words>3501</Words>
  <Application>Microsoft Macintosh PowerPoint</Application>
  <PresentationFormat>Widescreen</PresentationFormat>
  <Paragraphs>1238</Paragraphs>
  <Slides>52</Slides>
  <Notes>3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Aptos</vt:lpstr>
      <vt:lpstr>Aptos Display</vt:lpstr>
      <vt:lpstr>Arial</vt:lpstr>
      <vt:lpstr>Cambria Math</vt:lpstr>
      <vt:lpstr>Office Theme</vt:lpstr>
      <vt:lpstr>In-Context Learning with Hypothesis Class Guidance (ICL-HCG)</vt:lpstr>
      <vt:lpstr>Background: LLM&amp;ICL</vt:lpstr>
      <vt:lpstr>Background: Synthetic Data</vt:lpstr>
      <vt:lpstr>Background: Synthetic Data</vt:lpstr>
      <vt:lpstr>Background: Synthetic Data</vt:lpstr>
      <vt:lpstr>Background: Unaligned Sequence</vt:lpstr>
      <vt:lpstr>Background: Unaligned Sequence</vt:lpstr>
      <vt:lpstr>Background: Unaligned Sequence</vt:lpstr>
      <vt:lpstr>Background: Unaligned Sequence</vt:lpstr>
      <vt:lpstr>Background: Unaligned Sequence</vt:lpstr>
      <vt:lpstr>Background: Aligned Sequence</vt:lpstr>
      <vt:lpstr>Background: Aligned Sequence</vt:lpstr>
      <vt:lpstr>Background: Aligned Sequence</vt:lpstr>
      <vt:lpstr>Background: Aligned Sequence</vt:lpstr>
      <vt:lpstr>Background: Aligned Sequence</vt:lpstr>
      <vt:lpstr>Background: Aligned Sequence</vt:lpstr>
      <vt:lpstr>Background: Aligned Sequence</vt:lpstr>
      <vt:lpstr>Background: The Meaning of Synthetic Dataset</vt:lpstr>
      <vt:lpstr>Motivation: The Overlook on Instruction</vt:lpstr>
      <vt:lpstr>Motivation: The Overlook on Instruction</vt:lpstr>
      <vt:lpstr>Our Framework</vt:lpstr>
      <vt:lpstr>Our Framework</vt:lpstr>
      <vt:lpstr>Our Framework</vt:lpstr>
      <vt:lpstr>Our Framework</vt:lpstr>
      <vt:lpstr>Our Framework</vt:lpstr>
      <vt:lpstr>Our Framework</vt:lpstr>
      <vt:lpstr>Training: i.i.d.</vt:lpstr>
      <vt:lpstr>Testing: Optimal Teaching Samples</vt:lpstr>
      <vt:lpstr>Comparison: existing vs ours</vt:lpstr>
      <vt:lpstr>Experiments: Goal</vt:lpstr>
      <vt:lpstr>Experiments: 4 Types of Generalization</vt:lpstr>
      <vt:lpstr>Experiments: 4 Types of Generalization</vt:lpstr>
      <vt:lpstr>Experiments: 4 Types of Generalization</vt:lpstr>
      <vt:lpstr>Experiments: 4 Types of Generalization</vt:lpstr>
      <vt:lpstr>Experiments: 4 Types of Generalization</vt:lpstr>
      <vt:lpstr>Experiments: 4 Types of Generalization</vt:lpstr>
      <vt:lpstr>Experiment 1: 4 Types of Generalization</vt:lpstr>
      <vt:lpstr>Experiment 1: 4 Types of Generalization</vt:lpstr>
      <vt:lpstr>Experiment 1: 4 Types of Generalization</vt:lpstr>
      <vt:lpstr>Experiment 2: Compare Different Models</vt:lpstr>
      <vt:lpstr>Experiment 2: Compare Different Models</vt:lpstr>
      <vt:lpstr>Experiment 3: Num of Training Tables</vt:lpstr>
      <vt:lpstr>Experiment 3: Num of Training Tables</vt:lpstr>
      <vt:lpstr>Experiment 4: Sample Imbalance</vt:lpstr>
      <vt:lpstr>Experiment 4: Sample Imbalance</vt:lpstr>
      <vt:lpstr>Experiment 5: Compare with Normal ICL</vt:lpstr>
      <vt:lpstr>Experiment 5: Compare with Normal ICL     -- ID hypothesis class generalization</vt:lpstr>
      <vt:lpstr>Experiment 6: Diversity on Pretraining Hypotheses</vt:lpstr>
      <vt:lpstr>Experiment 6: Diversity on Pretraining Hypotheses</vt:lpstr>
      <vt:lpstr>Background+: Similar Work</vt:lpstr>
      <vt:lpstr>Background+: Similar Work</vt:lpstr>
      <vt:lpstr>Background+: Similar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ZIQIAN LIN</dc:creator>
  <cp:lastModifiedBy>ZIQIAN LIN</cp:lastModifiedBy>
  <cp:revision>12</cp:revision>
  <dcterms:created xsi:type="dcterms:W3CDTF">2025-01-21T01:51:01Z</dcterms:created>
  <dcterms:modified xsi:type="dcterms:W3CDTF">2025-02-04T16:44:29Z</dcterms:modified>
</cp:coreProperties>
</file>